
<file path=[Content_Types].xml><?xml version="1.0" encoding="utf-8"?>
<Types xmlns="http://schemas.openxmlformats.org/package/2006/content-types">
  <Default Extension="png" ContentType="image/png"/>
  <Default Extension="fna&amp;oh=ed4bfb7bb2df55bdedd124bdffc265a7&amp;oe=5E5479B2"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sldIdLst>
    <p:sldId id="257" r:id="rId5"/>
    <p:sldId id="258" r:id="rId6"/>
    <p:sldId id="265" r:id="rId7"/>
    <p:sldId id="267" r:id="rId8"/>
    <p:sldId id="268" r:id="rId9"/>
    <p:sldId id="264" r:id="rId10"/>
    <p:sldId id="283" r:id="rId11"/>
    <p:sldId id="266" r:id="rId12"/>
    <p:sldId id="284" r:id="rId13"/>
    <p:sldId id="272" r:id="rId14"/>
    <p:sldId id="277" r:id="rId15"/>
    <p:sldId id="276" r:id="rId16"/>
    <p:sldId id="273" r:id="rId17"/>
    <p:sldId id="278" r:id="rId18"/>
    <p:sldId id="279" r:id="rId19"/>
    <p:sldId id="280" r:id="rId20"/>
    <p:sldId id="274" r:id="rId21"/>
    <p:sldId id="281" r:id="rId22"/>
    <p:sldId id="286" r:id="rId23"/>
    <p:sldId id="285" r:id="rId24"/>
    <p:sldId id="259" r:id="rId25"/>
    <p:sldId id="282" r:id="rId26"/>
    <p:sldId id="289" r:id="rId27"/>
    <p:sldId id="290" r:id="rId28"/>
    <p:sldId id="307" r:id="rId29"/>
    <p:sldId id="308" r:id="rId30"/>
    <p:sldId id="309" r:id="rId31"/>
    <p:sldId id="311" r:id="rId32"/>
    <p:sldId id="313" r:id="rId33"/>
    <p:sldId id="312" r:id="rId34"/>
    <p:sldId id="314" r:id="rId35"/>
    <p:sldId id="315" r:id="rId36"/>
    <p:sldId id="316" r:id="rId37"/>
    <p:sldId id="324" r:id="rId38"/>
    <p:sldId id="325" r:id="rId39"/>
    <p:sldId id="326" r:id="rId40"/>
    <p:sldId id="327" r:id="rId41"/>
    <p:sldId id="328" r:id="rId42"/>
    <p:sldId id="336" r:id="rId43"/>
    <p:sldId id="329" r:id="rId44"/>
    <p:sldId id="335" r:id="rId45"/>
    <p:sldId id="339" r:id="rId46"/>
    <p:sldId id="347" r:id="rId47"/>
    <p:sldId id="338" r:id="rId48"/>
    <p:sldId id="343" r:id="rId49"/>
    <p:sldId id="344" r:id="rId50"/>
    <p:sldId id="345" r:id="rId51"/>
    <p:sldId id="346" r:id="rId52"/>
    <p:sldId id="348" r:id="rId53"/>
    <p:sldId id="354" r:id="rId54"/>
    <p:sldId id="355" r:id="rId55"/>
    <p:sldId id="358" r:id="rId56"/>
    <p:sldId id="356" r:id="rId57"/>
    <p:sldId id="337" r:id="rId58"/>
    <p:sldId id="359" r:id="rId59"/>
    <p:sldId id="360" r:id="rId60"/>
    <p:sldId id="361" r:id="rId61"/>
    <p:sldId id="375" r:id="rId62"/>
    <p:sldId id="363" r:id="rId63"/>
    <p:sldId id="364" r:id="rId64"/>
    <p:sldId id="365" r:id="rId65"/>
    <p:sldId id="366" r:id="rId66"/>
    <p:sldId id="367" r:id="rId67"/>
    <p:sldId id="368" r:id="rId68"/>
    <p:sldId id="369" r:id="rId69"/>
    <p:sldId id="371" r:id="rId70"/>
    <p:sldId id="372" r:id="rId71"/>
    <p:sldId id="373" r:id="rId72"/>
    <p:sldId id="374" r:id="rId73"/>
    <p:sldId id="260" r:id="rId74"/>
  </p:sldIdLst>
  <p:sldSz cx="12190413" cy="6859588"/>
  <p:notesSz cx="6858000" cy="9144000"/>
  <p:defaultTex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621EC-7C12-4969-98D1-71FA842A8B6B}" v="548" dt="2019-11-24T15:54:05.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3" autoAdjust="0"/>
    <p:restoredTop sz="94660"/>
  </p:normalViewPr>
  <p:slideViewPr>
    <p:cSldViewPr>
      <p:cViewPr varScale="1">
        <p:scale>
          <a:sx n="155" d="100"/>
          <a:sy n="155" d="100"/>
        </p:scale>
        <p:origin x="1386" y="138"/>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2CB6D1-C502-4D80-91DA-6991EDE3398F}" type="datetimeFigureOut">
              <a:rPr lang="zh-TW" altLang="en-US" smtClean="0"/>
              <a:t>2020/8/17</a:t>
            </a:fld>
            <a:endParaRPr lang="zh-TW" altLang="en-US"/>
          </a:p>
        </p:txBody>
      </p:sp>
      <p:sp>
        <p:nvSpPr>
          <p:cNvPr id="4" name="投影片圖像版面配置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329CF5-120D-4913-8FE1-96236BB90FDD}" type="slidenum">
              <a:rPr lang="zh-TW" altLang="en-US" smtClean="0"/>
              <a:t>‹#›</a:t>
            </a:fld>
            <a:endParaRPr lang="zh-TW" altLang="en-US"/>
          </a:p>
        </p:txBody>
      </p:sp>
    </p:spTree>
    <p:extLst>
      <p:ext uri="{BB962C8B-B14F-4D97-AF65-F5344CB8AC3E}">
        <p14:creationId xmlns:p14="http://schemas.microsoft.com/office/powerpoint/2010/main" val="65656177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emeng.tw/attack_on_bert_transfer_learning_in_nlp.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emeng.tw/attack_on_bert_transfer_learning_in_nlp.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youtube.com/watch?v=ugWDIIOHtPA&amp;list=PLJV_el3uVTsOK_ZK5L0Iv_EQoL1JefRL4&amp;index=61&amp;t=0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emeng.tw/neural-machine-translation-with-transformer-and-tensorflow2.html#Encoder-Decoder-%E6%A8%A1%E5%9E%8B-+-%E6%B3%A8%E6%84%8F%E5%8A%9B%E6%A9%9F%E5%88%B6"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youtube.com/watch?v=ugWDIIOHtPA&amp;list=PLJV_el3uVTsOK_ZK5L0Iv_EQoL1JefRL4&amp;index=61&amp;t=0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emeng.tw/attack_on_bert_transfer_learning_in_nlp.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emeng.tw/attack_on_bert_transfer_learning_in_nlp.htm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59</a:t>
            </a:fld>
            <a:endParaRPr lang="zh-TW" altLang="en-US"/>
          </a:p>
        </p:txBody>
      </p:sp>
    </p:spTree>
    <p:extLst>
      <p:ext uri="{BB962C8B-B14F-4D97-AF65-F5344CB8AC3E}">
        <p14:creationId xmlns:p14="http://schemas.microsoft.com/office/powerpoint/2010/main" val="165671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https://leemeng.tw/attack_on_bert_transfer_learning_in_nlp.html</a:t>
            </a:r>
            <a:endParaRPr lang="en-US" altLang="zh-TW" dirty="0" smtClean="0"/>
          </a:p>
          <a:p>
            <a:endParaRPr lang="en-US" altLang="zh-TW" dirty="0" smtClean="0"/>
          </a:p>
          <a:p>
            <a:r>
              <a:rPr lang="en-US" altLang="zh-TW" dirty="0" smtClean="0"/>
              <a:t>https://youtu.be/UYPa347-DdE?list=PLJV_el3uVTsOK_ZK5L0Iv_EQoL1JefRL4</a:t>
            </a:r>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68</a:t>
            </a:fld>
            <a:endParaRPr lang="zh-TW" altLang="en-US"/>
          </a:p>
        </p:txBody>
      </p:sp>
    </p:spTree>
    <p:extLst>
      <p:ext uri="{BB962C8B-B14F-4D97-AF65-F5344CB8AC3E}">
        <p14:creationId xmlns:p14="http://schemas.microsoft.com/office/powerpoint/2010/main" val="30498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https://leemeng.tw/attack_on_bert_transfer_learning_in_nlp.html</a:t>
            </a:r>
            <a:endParaRPr lang="en-US" altLang="zh-TW" dirty="0" smtClean="0"/>
          </a:p>
          <a:p>
            <a:endParaRPr lang="en-US" altLang="zh-TW" dirty="0" smtClean="0"/>
          </a:p>
          <a:p>
            <a:r>
              <a:rPr lang="en-US" altLang="zh-TW" dirty="0" smtClean="0"/>
              <a:t>https://youtu.be/UYPa347-DdE?list=PLJV_el3uVTsOK_ZK5L0Iv_EQoL1JefRL4</a:t>
            </a:r>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69</a:t>
            </a:fld>
            <a:endParaRPr lang="zh-TW" altLang="en-US"/>
          </a:p>
        </p:txBody>
      </p:sp>
    </p:spTree>
    <p:extLst>
      <p:ext uri="{BB962C8B-B14F-4D97-AF65-F5344CB8AC3E}">
        <p14:creationId xmlns:p14="http://schemas.microsoft.com/office/powerpoint/2010/main" val="388331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60</a:t>
            </a:fld>
            <a:endParaRPr lang="zh-TW" altLang="en-US"/>
          </a:p>
        </p:txBody>
      </p:sp>
    </p:spTree>
    <p:extLst>
      <p:ext uri="{BB962C8B-B14F-4D97-AF65-F5344CB8AC3E}">
        <p14:creationId xmlns:p14="http://schemas.microsoft.com/office/powerpoint/2010/main" val="34974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61</a:t>
            </a:fld>
            <a:endParaRPr lang="zh-TW" altLang="en-US"/>
          </a:p>
        </p:txBody>
      </p:sp>
    </p:spTree>
    <p:extLst>
      <p:ext uri="{BB962C8B-B14F-4D97-AF65-F5344CB8AC3E}">
        <p14:creationId xmlns:p14="http://schemas.microsoft.com/office/powerpoint/2010/main" val="385769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62</a:t>
            </a:fld>
            <a:endParaRPr lang="zh-TW" altLang="en-US"/>
          </a:p>
        </p:txBody>
      </p:sp>
    </p:spTree>
    <p:extLst>
      <p:ext uri="{BB962C8B-B14F-4D97-AF65-F5344CB8AC3E}">
        <p14:creationId xmlns:p14="http://schemas.microsoft.com/office/powerpoint/2010/main" val="1396085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63</a:t>
            </a:fld>
            <a:endParaRPr lang="zh-TW" altLang="en-US"/>
          </a:p>
        </p:txBody>
      </p:sp>
    </p:spTree>
    <p:extLst>
      <p:ext uri="{BB962C8B-B14F-4D97-AF65-F5344CB8AC3E}">
        <p14:creationId xmlns:p14="http://schemas.microsoft.com/office/powerpoint/2010/main" val="2870886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a:p>
            <a:r>
              <a:rPr lang="en-US" altLang="zh-TW" dirty="0" smtClean="0">
                <a:hlinkClick r:id="rId4"/>
              </a:rPr>
              <a:t>https://www.youtube.com/watch?v=ugWDIIOHtPA&amp;list=PLJV_el3uVTsOK_ZK5L0Iv_EQoL1JefRL4&amp;index=61&amp;t=0s</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64</a:t>
            </a:fld>
            <a:endParaRPr lang="zh-TW" altLang="en-US"/>
          </a:p>
        </p:txBody>
      </p:sp>
    </p:spTree>
    <p:extLst>
      <p:ext uri="{BB962C8B-B14F-4D97-AF65-F5344CB8AC3E}">
        <p14:creationId xmlns:p14="http://schemas.microsoft.com/office/powerpoint/2010/main" val="308193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https://leemeng.tw/neural-machine-translation-with-transformer-and-tensorflow2.html#Encoder-Decoder-%E6%A8%A1%E5%9E%8B-+-%E6%B3%A8%E6%84%8F%E5%8A%9B%E6%A9%9F%E5%88%B6</a:t>
            </a:r>
            <a:endParaRPr lang="en-US" altLang="zh-TW" dirty="0" smtClean="0"/>
          </a:p>
          <a:p>
            <a:r>
              <a:rPr lang="en-US" altLang="zh-TW" dirty="0" smtClean="0">
                <a:hlinkClick r:id="rId4"/>
              </a:rPr>
              <a:t>https://www.youtube.com/watch?v=ugWDIIOHtPA&amp;list=PLJV_el3uVTsOK_ZK5L0Iv_EQoL1JefRL4&amp;index=61&amp;t=0s</a:t>
            </a:r>
            <a:endParaRPr lang="en-US" altLang="zh-TW" dirty="0" smtClean="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65</a:t>
            </a:fld>
            <a:endParaRPr lang="zh-TW" altLang="en-US"/>
          </a:p>
        </p:txBody>
      </p:sp>
    </p:spTree>
    <p:extLst>
      <p:ext uri="{BB962C8B-B14F-4D97-AF65-F5344CB8AC3E}">
        <p14:creationId xmlns:p14="http://schemas.microsoft.com/office/powerpoint/2010/main" val="323807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https://leemeng.tw/attack_on_bert_transfer_learning_in_nlp.html</a:t>
            </a:r>
            <a:endParaRPr lang="en-US" altLang="zh-TW" dirty="0" smtClean="0"/>
          </a:p>
          <a:p>
            <a:endParaRPr lang="en-US" altLang="zh-TW" dirty="0" smtClean="0"/>
          </a:p>
          <a:p>
            <a:r>
              <a:rPr lang="en-US" altLang="zh-TW" dirty="0" smtClean="0"/>
              <a:t>https://youtu.be/UYPa347-DdE?list=PLJV_el3uVTsOK_ZK5L0Iv_EQoL1JefRL4</a:t>
            </a:r>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66</a:t>
            </a:fld>
            <a:endParaRPr lang="zh-TW" altLang="en-US"/>
          </a:p>
        </p:txBody>
      </p:sp>
    </p:spTree>
    <p:extLst>
      <p:ext uri="{BB962C8B-B14F-4D97-AF65-F5344CB8AC3E}">
        <p14:creationId xmlns:p14="http://schemas.microsoft.com/office/powerpoint/2010/main" val="2282286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https://leemeng.tw/attack_on_bert_transfer_learning_in_nlp.html</a:t>
            </a:r>
            <a:endParaRPr lang="en-US" altLang="zh-TW" dirty="0" smtClean="0"/>
          </a:p>
          <a:p>
            <a:endParaRPr lang="en-US" altLang="zh-TW" dirty="0" smtClean="0"/>
          </a:p>
          <a:p>
            <a:r>
              <a:rPr lang="en-US" altLang="zh-TW" dirty="0" smtClean="0"/>
              <a:t>https://youtu.be/UYPa347-DdE?list=PLJV_el3uVTsOK_ZK5L0Iv_EQoL1JefRL4</a:t>
            </a:r>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67</a:t>
            </a:fld>
            <a:endParaRPr lang="zh-TW" altLang="en-US"/>
          </a:p>
        </p:txBody>
      </p:sp>
    </p:spTree>
    <p:extLst>
      <p:ext uri="{BB962C8B-B14F-4D97-AF65-F5344CB8AC3E}">
        <p14:creationId xmlns:p14="http://schemas.microsoft.com/office/powerpoint/2010/main" val="93856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281" y="2130919"/>
            <a:ext cx="10361851" cy="1470366"/>
          </a:xfrm>
        </p:spPr>
        <p:txBody>
          <a:bodyPr/>
          <a:lstStyle/>
          <a:p>
            <a:r>
              <a:rPr lang="zh-TW" altLang="en-US"/>
              <a:t>按一下以編輯母片標題樣式</a:t>
            </a:r>
          </a:p>
        </p:txBody>
      </p:sp>
      <p:sp>
        <p:nvSpPr>
          <p:cNvPr id="3" name="副標題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8049" y="274702"/>
            <a:ext cx="2742843" cy="585288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521" y="274702"/>
            <a:ext cx="8025355" cy="58528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0413" cy="68595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0711" y="-866473"/>
            <a:ext cx="4066144" cy="4067615"/>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22361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0413" cy="2664617"/>
          </a:xfrm>
          <a:prstGeom prst="rect">
            <a:avLst/>
          </a:prstGeom>
          <a:solidFill>
            <a:schemeClr val="bg1">
              <a:lumMod val="95000"/>
            </a:schemeClr>
          </a:solidFill>
          <a:ln w="152400">
            <a:noFill/>
          </a:ln>
          <a:effectLst/>
        </p:spPr>
        <p:txBody>
          <a:bodyPr anchor="ctr"/>
          <a:lstStyle>
            <a:lvl1pPr marL="0" indent="0" algn="ctr">
              <a:buFontTx/>
              <a:buNone/>
              <a:defRPr sz="16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561" y="1988829"/>
            <a:ext cx="2443979" cy="2444863"/>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6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664893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89"/>
            <a:ext cx="12190413" cy="792789"/>
          </a:xfrm>
          <a:prstGeom prst="rect">
            <a:avLst/>
          </a:prstGeom>
        </p:spPr>
        <p:txBody>
          <a:bodyPr anchor="ctr"/>
          <a:lstStyle>
            <a:lvl1pPr marL="0" indent="0" algn="ctr">
              <a:lnSpc>
                <a:spcPct val="100000"/>
              </a:lnSpc>
              <a:buNone/>
              <a:defRPr sz="72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489" y="6358730"/>
            <a:ext cx="11866926" cy="339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491" y="6350760"/>
            <a:ext cx="565042" cy="34768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15806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014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54"/>
            <a:ext cx="11189707" cy="102627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9"/>
          <p:cNvSpPr>
            <a:spLocks noGrp="1"/>
          </p:cNvSpPr>
          <p:nvPr>
            <p:ph type="body" sz="quarter" idx="10" hasCustomPrompt="1"/>
          </p:nvPr>
        </p:nvSpPr>
        <p:spPr>
          <a:xfrm>
            <a:off x="2120459" y="339588"/>
            <a:ext cx="9774718" cy="724415"/>
          </a:xfrm>
          <a:prstGeom prst="rect">
            <a:avLst/>
          </a:prstGeom>
        </p:spPr>
        <p:txBody>
          <a:bodyPr anchor="ctr"/>
          <a:lstStyle>
            <a:lvl1pPr marL="0" indent="0" algn="l">
              <a:buNone/>
              <a:defRPr sz="5399"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54"/>
            <a:ext cx="1667866" cy="1026276"/>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7502" y="161354"/>
            <a:ext cx="902911" cy="102627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73258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3801" y="809341"/>
            <a:ext cx="4427207" cy="5325113"/>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2400"/>
          </a:p>
        </p:txBody>
      </p:sp>
    </p:spTree>
    <p:extLst>
      <p:ext uri="{BB962C8B-B14F-4D97-AF65-F5344CB8AC3E}">
        <p14:creationId xmlns:p14="http://schemas.microsoft.com/office/powerpoint/2010/main" val="1052504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5966" y="1956002"/>
            <a:ext cx="6354447" cy="1473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641" y="3595294"/>
            <a:ext cx="5183325"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5659"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4981"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558141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2959" y="4407922"/>
            <a:ext cx="10361851" cy="1362390"/>
          </a:xfrm>
        </p:spPr>
        <p:txBody>
          <a:bodyPr anchor="t"/>
          <a:lstStyle>
            <a:lvl1pPr algn="l">
              <a:defRPr sz="5300" b="1" cap="all"/>
            </a:lvl1pPr>
          </a:lstStyle>
          <a:p>
            <a:r>
              <a:rPr lang="zh-TW" altLang="en-US"/>
              <a:t>按一下以編輯母片標題樣式</a:t>
            </a:r>
          </a:p>
        </p:txBody>
      </p:sp>
      <p:sp>
        <p:nvSpPr>
          <p:cNvPr id="3" name="文字版面配置區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4" name="內容版面配置區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6" name="內容版面配置區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523" y="273112"/>
            <a:ext cx="4010562" cy="1162320"/>
          </a:xfrm>
        </p:spPr>
        <p:txBody>
          <a:bodyPr anchor="b"/>
          <a:lstStyle>
            <a:lvl1pPr algn="l">
              <a:defRPr sz="2700" b="1"/>
            </a:lvl1pPr>
          </a:lstStyle>
          <a:p>
            <a:r>
              <a:rPr lang="zh-TW" altLang="en-US"/>
              <a:t>按一下以編輯母片標題樣式</a:t>
            </a:r>
          </a:p>
        </p:txBody>
      </p:sp>
      <p:sp>
        <p:nvSpPr>
          <p:cNvPr id="3" name="內容版面配置區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406" y="4801712"/>
            <a:ext cx="7314248" cy="566870"/>
          </a:xfrm>
        </p:spPr>
        <p:txBody>
          <a:bodyPr anchor="b"/>
          <a:lstStyle>
            <a:lvl1pPr algn="l">
              <a:defRPr sz="2700" b="1"/>
            </a:lvl1pPr>
          </a:lstStyle>
          <a:p>
            <a:r>
              <a:rPr lang="zh-TW" altLang="en-US"/>
              <a:t>按一下以編輯母片標題樣式</a:t>
            </a:r>
          </a:p>
        </p:txBody>
      </p:sp>
      <p:sp>
        <p:nvSpPr>
          <p:cNvPr id="3" name="圖片版面配置區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TW" altLang="en-US"/>
          </a:p>
        </p:txBody>
      </p:sp>
      <p:sp>
        <p:nvSpPr>
          <p:cNvPr id="4" name="文字版面配置區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vimeo.com/192179726"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fna&amp;oh=ed4bfb7bb2df55bdedd124bdffc265a7&amp;oe=5E5479B2"/><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microsoft.com/office/2007/relationships/hdphoto" Target="../media/hdphoto2.wdp"/><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oi.org/10.1016/j.ipl.2017.07.010" TargetMode="Externa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457505" y="78971"/>
            <a:ext cx="7482090" cy="6701649"/>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99" name="TextBox 298">
            <a:extLst>
              <a:ext uri="{FF2B5EF4-FFF2-40B4-BE49-F238E27FC236}">
                <a16:creationId xmlns:a16="http://schemas.microsoft.com/office/drawing/2014/main" id="{870A18D5-D299-49B3-8FD2-35CB98B524C7}"/>
              </a:ext>
            </a:extLst>
          </p:cNvPr>
          <p:cNvSpPr txBox="1"/>
          <p:nvPr/>
        </p:nvSpPr>
        <p:spPr>
          <a:xfrm>
            <a:off x="9076521" y="2604313"/>
            <a:ext cx="2291036" cy="3571035"/>
          </a:xfrm>
          <a:prstGeom prst="rect">
            <a:avLst/>
          </a:prstGeom>
          <a:noFill/>
        </p:spPr>
        <p:txBody>
          <a:bodyPr wrap="square" lIns="121917" tIns="60958" rIns="121917" bIns="60958" rtlCol="0" anchor="ctr">
            <a:spAutoFit/>
          </a:bodyPr>
          <a:lstStyle/>
          <a:p>
            <a:pPr algn="r"/>
            <a:r>
              <a:rPr lang="en-GB" altLang="ko-KR" sz="3200" dirty="0">
                <a:solidFill>
                  <a:schemeClr val="accent1"/>
                </a:solidFill>
                <a:cs typeface="Arial" pitchFamily="34" charset="0"/>
              </a:rPr>
              <a:t>A.I.</a:t>
            </a:r>
          </a:p>
          <a:p>
            <a:pPr algn="r"/>
            <a:r>
              <a:rPr lang="en-GB" altLang="ko-KR" sz="3200" dirty="0">
                <a:solidFill>
                  <a:schemeClr val="accent1"/>
                </a:solidFill>
                <a:cs typeface="Arial" pitchFamily="34" charset="0"/>
              </a:rPr>
              <a:t>Big </a:t>
            </a:r>
            <a:r>
              <a:rPr lang="en-US" altLang="zh-TW" sz="3200" dirty="0">
                <a:solidFill>
                  <a:schemeClr val="accent1"/>
                </a:solidFill>
                <a:cs typeface="Arial" pitchFamily="34" charset="0"/>
              </a:rPr>
              <a:t>Data</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Images</a:t>
            </a:r>
          </a:p>
          <a:p>
            <a:pPr algn="r"/>
            <a:r>
              <a:rPr lang="en-GB" altLang="ko-KR" sz="3200" dirty="0">
                <a:solidFill>
                  <a:schemeClr val="accent1"/>
                </a:solidFill>
                <a:cs typeface="Arial" pitchFamily="34" charset="0"/>
              </a:rPr>
              <a:t>Videos</a:t>
            </a:r>
          </a:p>
          <a:p>
            <a:pPr algn="r"/>
            <a:r>
              <a:rPr lang="en-GB" altLang="ko-KR" sz="3200" dirty="0" err="1">
                <a:solidFill>
                  <a:schemeClr val="accent1"/>
                </a:solidFill>
                <a:cs typeface="Arial" pitchFamily="34" charset="0"/>
              </a:rPr>
              <a:t>IoT</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Audios</a:t>
            </a:r>
          </a:p>
          <a:p>
            <a:pPr algn="r"/>
            <a:r>
              <a:rPr lang="en-GB" altLang="ko-KR" sz="3200" dirty="0">
                <a:solidFill>
                  <a:schemeClr val="accent1"/>
                </a:solidFill>
                <a:cs typeface="Arial" pitchFamily="34" charset="0"/>
              </a:rPr>
              <a:t>Texts</a:t>
            </a:r>
          </a:p>
        </p:txBody>
      </p:sp>
      <p:grpSp>
        <p:nvGrpSpPr>
          <p:cNvPr id="4" name="群組 3"/>
          <p:cNvGrpSpPr/>
          <p:nvPr/>
        </p:nvGrpSpPr>
        <p:grpSpPr>
          <a:xfrm>
            <a:off x="348973" y="846857"/>
            <a:ext cx="4114264" cy="3247942"/>
            <a:chOff x="508571" y="846660"/>
            <a:chExt cx="3086100" cy="3247189"/>
          </a:xfrm>
        </p:grpSpPr>
        <p:sp>
          <p:nvSpPr>
            <p:cNvPr id="300" name="Rectangle 299">
              <a:extLst>
                <a:ext uri="{FF2B5EF4-FFF2-40B4-BE49-F238E27FC236}">
                  <a16:creationId xmlns:a16="http://schemas.microsoft.com/office/drawing/2014/main" id="{85DD160A-C05E-48FF-928C-F1ED840FB0B3}"/>
                </a:ext>
              </a:extLst>
            </p:cNvPr>
            <p:cNvSpPr/>
            <p:nvPr/>
          </p:nvSpPr>
          <p:spPr>
            <a:xfrm>
              <a:off x="550928" y="846660"/>
              <a:ext cx="3001383" cy="861774"/>
            </a:xfrm>
            <a:prstGeom prst="rect">
              <a:avLst/>
            </a:prstGeom>
          </p:spPr>
          <p:txBody>
            <a:bodyPr wrap="square">
              <a:spAutoFit/>
            </a:bodyPr>
            <a:lstStyle/>
            <a:p>
              <a:pPr algn="dist"/>
              <a:r>
                <a:rPr lang="en-US" sz="4800" dirty="0">
                  <a:solidFill>
                    <a:schemeClr val="bg1"/>
                  </a:solidFill>
                </a:rPr>
                <a:t>ARTIFICIAL</a:t>
              </a:r>
            </a:p>
          </p:txBody>
        </p:sp>
        <p:sp>
          <p:nvSpPr>
            <p:cNvPr id="301" name="Rectangle 300">
              <a:extLst>
                <a:ext uri="{FF2B5EF4-FFF2-40B4-BE49-F238E27FC236}">
                  <a16:creationId xmlns:a16="http://schemas.microsoft.com/office/drawing/2014/main" id="{46BB677F-6367-47F0-A32E-7824E4D9C199}"/>
                </a:ext>
              </a:extLst>
            </p:cNvPr>
            <p:cNvSpPr/>
            <p:nvPr/>
          </p:nvSpPr>
          <p:spPr>
            <a:xfrm>
              <a:off x="550929" y="1467079"/>
              <a:ext cx="3001385" cy="861774"/>
            </a:xfrm>
            <a:prstGeom prst="rect">
              <a:avLst/>
            </a:prstGeom>
          </p:spPr>
          <p:txBody>
            <a:bodyPr wrap="square">
              <a:spAutoFit/>
            </a:bodyPr>
            <a:lstStyle/>
            <a:p>
              <a:pPr algn="dist"/>
              <a:r>
                <a:rPr lang="en-US" sz="4800" dirty="0">
                  <a:solidFill>
                    <a:schemeClr val="bg1"/>
                  </a:solidFill>
                </a:rPr>
                <a:t>INTELLIGENCE</a:t>
              </a:r>
            </a:p>
          </p:txBody>
        </p:sp>
        <p:sp>
          <p:nvSpPr>
            <p:cNvPr id="302" name="Rectangle 301">
              <a:extLst>
                <a:ext uri="{FF2B5EF4-FFF2-40B4-BE49-F238E27FC236}">
                  <a16:creationId xmlns:a16="http://schemas.microsoft.com/office/drawing/2014/main" id="{E9B7B593-D656-452E-AFE4-89D6370C70F6}"/>
                </a:ext>
              </a:extLst>
            </p:cNvPr>
            <p:cNvSpPr/>
            <p:nvPr/>
          </p:nvSpPr>
          <p:spPr>
            <a:xfrm>
              <a:off x="508571" y="2166927"/>
              <a:ext cx="30861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508571" y="2213824"/>
              <a:ext cx="3086100" cy="923116"/>
            </a:xfrm>
            <a:prstGeom prst="rect">
              <a:avLst/>
            </a:prstGeom>
            <a:noFill/>
          </p:spPr>
          <p:txBody>
            <a:bodyPr wrap="square" rtlCol="0" anchor="ctr">
              <a:spAutoFit/>
            </a:bodyPr>
            <a:lstStyle/>
            <a:p>
              <a:pPr algn="ctr"/>
              <a:r>
                <a:rPr lang="en-US" altLang="ko-KR" sz="2700" b="1" u="sng" dirty="0">
                  <a:solidFill>
                    <a:schemeClr val="bg1"/>
                  </a:solidFill>
                  <a:cs typeface="Arial" pitchFamily="34" charset="0"/>
                </a:rPr>
                <a:t>Applications and its </a:t>
              </a:r>
              <a:r>
                <a:rPr lang="en-US" altLang="ko-KR" sz="2700" b="1" u="sng" dirty="0" smtClean="0">
                  <a:solidFill>
                    <a:schemeClr val="bg1"/>
                  </a:solidFill>
                  <a:cs typeface="Arial" pitchFamily="34" charset="0"/>
                </a:rPr>
                <a:t>Theories</a:t>
              </a:r>
              <a:endParaRPr lang="ko-KR" altLang="en-US" sz="2700" b="1" u="sng" dirty="0">
                <a:solidFill>
                  <a:schemeClr val="bg1"/>
                </a:solidFill>
                <a:cs typeface="Arial" pitchFamily="34" charset="0"/>
              </a:endParaRPr>
            </a:p>
          </p:txBody>
        </p:sp>
        <p:sp>
          <p:nvSpPr>
            <p:cNvPr id="304" name="TextBox 303">
              <a:extLst>
                <a:ext uri="{FF2B5EF4-FFF2-40B4-BE49-F238E27FC236}">
                  <a16:creationId xmlns:a16="http://schemas.microsoft.com/office/drawing/2014/main" id="{BE74C795-9882-4BD3-AA8A-89B346E39665}"/>
                </a:ext>
              </a:extLst>
            </p:cNvPr>
            <p:cNvSpPr txBox="1"/>
            <p:nvPr/>
          </p:nvSpPr>
          <p:spPr>
            <a:xfrm>
              <a:off x="508571" y="3432282"/>
              <a:ext cx="3086100" cy="661567"/>
            </a:xfrm>
            <a:prstGeom prst="rect">
              <a:avLst/>
            </a:prstGeom>
            <a:noFill/>
          </p:spPr>
          <p:txBody>
            <a:bodyPr wrap="square" rtlCol="0">
              <a:spAutoFit/>
            </a:bodyPr>
            <a:lstStyle/>
            <a:p>
              <a:pPr algn="ctr"/>
              <a:r>
                <a:rPr lang="en-US" altLang="ko-KR" sz="3700" dirty="0">
                  <a:solidFill>
                    <a:schemeClr val="bg1"/>
                  </a:solidFill>
                  <a:cs typeface="Arial" pitchFamily="34" charset="0"/>
                </a:rPr>
                <a:t>Dr. </a:t>
              </a:r>
              <a:r>
                <a:rPr lang="en-US" altLang="ko-KR" sz="3700" dirty="0" err="1">
                  <a:solidFill>
                    <a:schemeClr val="bg1"/>
                  </a:solidFill>
                  <a:cs typeface="Arial" pitchFamily="34" charset="0"/>
                </a:rPr>
                <a:t>Jia</a:t>
              </a:r>
              <a:r>
                <a:rPr lang="en-US" altLang="ko-KR" sz="3700" dirty="0">
                  <a:solidFill>
                    <a:schemeClr val="bg1"/>
                  </a:solidFill>
                  <a:cs typeface="Arial" pitchFamily="34" charset="0"/>
                </a:rPr>
                <a:t>-Wei Chang</a:t>
              </a:r>
            </a:p>
          </p:txBody>
        </p:sp>
      </p:grpSp>
      <p:grpSp>
        <p:nvGrpSpPr>
          <p:cNvPr id="3" name="群組 2"/>
          <p:cNvGrpSpPr/>
          <p:nvPr/>
        </p:nvGrpSpPr>
        <p:grpSpPr>
          <a:xfrm>
            <a:off x="718261" y="4332750"/>
            <a:ext cx="3375683" cy="584775"/>
            <a:chOff x="792769" y="4787264"/>
            <a:chExt cx="3375683" cy="584775"/>
          </a:xfrm>
        </p:grpSpPr>
        <p:sp>
          <p:nvSpPr>
            <p:cNvPr id="2" name="文字方塊 1"/>
            <p:cNvSpPr txBox="1"/>
            <p:nvPr/>
          </p:nvSpPr>
          <p:spPr>
            <a:xfrm>
              <a:off x="1342678" y="4787264"/>
              <a:ext cx="2825774" cy="584775"/>
            </a:xfrm>
            <a:prstGeom prst="rect">
              <a:avLst/>
            </a:prstGeom>
            <a:noFill/>
          </p:spPr>
          <p:txBody>
            <a:bodyPr wrap="none" rtlCol="0">
              <a:spAutoFit/>
            </a:bodyPr>
            <a:lstStyle/>
            <a:p>
              <a:r>
                <a:rPr lang="en-US" altLang="zh-TW" sz="1600" dirty="0">
                  <a:solidFill>
                    <a:schemeClr val="bg1"/>
                  </a:solidFill>
                </a:rPr>
                <a:t>jwchang@nutc.edu.tw</a:t>
              </a:r>
            </a:p>
            <a:p>
              <a:r>
                <a:rPr lang="en-US" altLang="zh-TW" sz="1600" dirty="0">
                  <a:solidFill>
                    <a:schemeClr val="bg1"/>
                  </a:solidFill>
                </a:rPr>
                <a:t>jiaweichang@mail.ncku.edu.tw </a:t>
              </a:r>
              <a:endParaRPr lang="zh-TW" altLang="en-US" sz="1600" dirty="0">
                <a:solidFill>
                  <a:schemeClr val="bg1"/>
                </a:solidFill>
              </a:endParaRPr>
            </a:p>
          </p:txBody>
        </p:sp>
        <p:pic>
          <p:nvPicPr>
            <p:cNvPr id="1028" name="Picture 4" descr="「email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769" y="4830279"/>
              <a:ext cx="523112" cy="5231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800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Can Appear Everywhere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8" name="內容版面配置區 5">
            <a:extLst>
              <a:ext uri="{FF2B5EF4-FFF2-40B4-BE49-F238E27FC236}">
                <a16:creationId xmlns:a16="http://schemas.microsoft.com/office/drawing/2014/main" id="{ED5006D5-9C0E-4675-9776-ED898CE1EBEB}"/>
              </a:ext>
            </a:extLst>
          </p:cNvPr>
          <p:cNvSpPr txBox="1">
            <a:spLocks/>
          </p:cNvSpPr>
          <p:nvPr/>
        </p:nvSpPr>
        <p:spPr>
          <a:xfrm>
            <a:off x="478582" y="2535586"/>
            <a:ext cx="417086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err="1"/>
              <a:t>Chatbot</a:t>
            </a:r>
            <a:endParaRPr lang="en-US" altLang="zh-TW" sz="4000" dirty="0"/>
          </a:p>
          <a:p>
            <a:r>
              <a:rPr lang="en-US" altLang="zh-TW" sz="4000" dirty="0"/>
              <a:t>Car driving</a:t>
            </a:r>
          </a:p>
          <a:p>
            <a:r>
              <a:rPr lang="en-US" altLang="zh-TW" sz="4000" dirty="0"/>
              <a:t>Search engines </a:t>
            </a:r>
          </a:p>
        </p:txBody>
      </p:sp>
      <p:sp>
        <p:nvSpPr>
          <p:cNvPr id="9" name="內容版面配置區 6">
            <a:extLst>
              <a:ext uri="{FF2B5EF4-FFF2-40B4-BE49-F238E27FC236}">
                <a16:creationId xmlns:a16="http://schemas.microsoft.com/office/drawing/2014/main" id="{1FA02735-9A01-4293-ACAC-8C453613F18B}"/>
              </a:ext>
            </a:extLst>
          </p:cNvPr>
          <p:cNvSpPr txBox="1">
            <a:spLocks/>
          </p:cNvSpPr>
          <p:nvPr/>
        </p:nvSpPr>
        <p:spPr>
          <a:xfrm>
            <a:off x="4583038" y="2102116"/>
            <a:ext cx="365241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3600" dirty="0"/>
              <a:t>Social network applications</a:t>
            </a:r>
          </a:p>
          <a:p>
            <a:r>
              <a:rPr lang="en-US" altLang="zh-TW" sz="3600" dirty="0"/>
              <a:t>Marketing applications</a:t>
            </a:r>
          </a:p>
          <a:p>
            <a:r>
              <a:rPr lang="en-US" altLang="zh-TW" sz="3600" dirty="0"/>
              <a:t>Robots</a:t>
            </a:r>
          </a:p>
        </p:txBody>
      </p:sp>
      <p:sp>
        <p:nvSpPr>
          <p:cNvPr id="10" name="內容版面配置區 7">
            <a:extLst>
              <a:ext uri="{FF2B5EF4-FFF2-40B4-BE49-F238E27FC236}">
                <a16:creationId xmlns:a16="http://schemas.microsoft.com/office/drawing/2014/main" id="{3D1CB3B4-CC95-4C25-B80B-02B7A874F3D7}"/>
              </a:ext>
            </a:extLst>
          </p:cNvPr>
          <p:cNvSpPr txBox="1">
            <a:spLocks/>
          </p:cNvSpPr>
          <p:nvPr/>
        </p:nvSpPr>
        <p:spPr>
          <a:xfrm>
            <a:off x="8880278" y="2089598"/>
            <a:ext cx="3041384"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a:t>Factories</a:t>
            </a:r>
          </a:p>
          <a:p>
            <a:r>
              <a:rPr lang="en-US" altLang="zh-TW" sz="4000" dirty="0"/>
              <a:t>Financial industry</a:t>
            </a:r>
          </a:p>
          <a:p>
            <a:r>
              <a:rPr lang="en-US" altLang="zh-TW" sz="4000" dirty="0"/>
              <a:t>Medicals</a:t>
            </a:r>
          </a:p>
        </p:txBody>
      </p:sp>
    </p:spTree>
    <p:extLst>
      <p:ext uri="{BB962C8B-B14F-4D97-AF65-F5344CB8AC3E}">
        <p14:creationId xmlns:p14="http://schemas.microsoft.com/office/powerpoint/2010/main" val="407084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MARKETING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0" name="內容版面配置區 9" descr="一張含有 美工圖案 的圖片&#10;&#10;描述是以非常高的可信度產生">
            <a:extLst>
              <a:ext uri="{FF2B5EF4-FFF2-40B4-BE49-F238E27FC236}">
                <a16:creationId xmlns:a16="http://schemas.microsoft.com/office/drawing/2014/main" id="{73944556-E12D-4D5F-993C-00DEA3976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0750" y="3179645"/>
            <a:ext cx="3810000" cy="1395984"/>
          </a:xfrm>
          <a:prstGeom prst="rect">
            <a:avLst/>
          </a:prstGeom>
        </p:spPr>
      </p:pic>
      <p:pic>
        <p:nvPicPr>
          <p:cNvPr id="3078" name="Picture 6" descr="「PCHOM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98" y="3285778"/>
            <a:ext cx="5161550" cy="68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27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SOCIAL NETWORK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內容版面配置區 6">
            <a:extLst>
              <a:ext uri="{FF2B5EF4-FFF2-40B4-BE49-F238E27FC236}">
                <a16:creationId xmlns:a16="http://schemas.microsoft.com/office/drawing/2014/main" id="{7DA13214-36B3-4658-B0B0-93D17C90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20" y="1695509"/>
            <a:ext cx="1132703" cy="1132703"/>
          </a:xfrm>
          <a:prstGeom prst="rect">
            <a:avLst/>
          </a:prstGeom>
        </p:spPr>
      </p:pic>
      <p:pic>
        <p:nvPicPr>
          <p:cNvPr id="9" name="圖片 8">
            <a:extLst>
              <a:ext uri="{FF2B5EF4-FFF2-40B4-BE49-F238E27FC236}">
                <a16:creationId xmlns:a16="http://schemas.microsoft.com/office/drawing/2014/main" id="{B7F33B66-37B9-41F5-9F64-A6596395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957" y="1678126"/>
            <a:ext cx="3043175" cy="3902282"/>
          </a:xfrm>
          <a:prstGeom prst="rect">
            <a:avLst/>
          </a:prstGeom>
        </p:spPr>
      </p:pic>
      <p:pic>
        <p:nvPicPr>
          <p:cNvPr id="2050" name="Picture 2" descr="「ig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287" y="1673208"/>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witter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5287" y="1678126"/>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659" y="3195467"/>
            <a:ext cx="4671095" cy="107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descr="「spotify log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6734" y="4635625"/>
            <a:ext cx="1265274" cy="94478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youtube logo」的圖片搜尋結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6272" y="4727791"/>
            <a:ext cx="1843495" cy="77485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irs logo」的圖片搜尋結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3279" y="4321415"/>
            <a:ext cx="1412635" cy="141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3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CHATBOT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內容版面配置區 22">
            <a:extLst>
              <a:ext uri="{FF2B5EF4-FFF2-40B4-BE49-F238E27FC236}">
                <a16:creationId xmlns:a16="http://schemas.microsoft.com/office/drawing/2014/main" id="{3EEF42DB-48EF-4490-BA84-3E226CEF0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18" y="2637603"/>
            <a:ext cx="2120635" cy="2120635"/>
          </a:xfrm>
          <a:prstGeom prst="rect">
            <a:avLst/>
          </a:prstGeom>
        </p:spPr>
      </p:pic>
      <p:sp>
        <p:nvSpPr>
          <p:cNvPr id="11" name="文字方塊 10">
            <a:extLst>
              <a:ext uri="{FF2B5EF4-FFF2-40B4-BE49-F238E27FC236}">
                <a16:creationId xmlns:a16="http://schemas.microsoft.com/office/drawing/2014/main" id="{E9796A2C-16DE-4D01-BE6A-7EF159712415}"/>
              </a:ext>
            </a:extLst>
          </p:cNvPr>
          <p:cNvSpPr txBox="1"/>
          <p:nvPr/>
        </p:nvSpPr>
        <p:spPr>
          <a:xfrm>
            <a:off x="3246429" y="4975663"/>
            <a:ext cx="476412" cy="369332"/>
          </a:xfrm>
          <a:prstGeom prst="rect">
            <a:avLst/>
          </a:prstGeom>
          <a:noFill/>
        </p:spPr>
        <p:txBody>
          <a:bodyPr wrap="none" rtlCol="0">
            <a:spAutoFit/>
          </a:bodyPr>
          <a:lstStyle/>
          <a:p>
            <a:r>
              <a:rPr lang="en-US" altLang="zh-TW" dirty="0"/>
              <a:t>Siri</a:t>
            </a:r>
            <a:endParaRPr lang="zh-TW" altLang="en-US" dirty="0"/>
          </a:p>
        </p:txBody>
      </p:sp>
      <p:pic>
        <p:nvPicPr>
          <p:cNvPr id="12" name="內容版面配置區 35">
            <a:extLst>
              <a:ext uri="{FF2B5EF4-FFF2-40B4-BE49-F238E27FC236}">
                <a16:creationId xmlns:a16="http://schemas.microsoft.com/office/drawing/2014/main" id="{D991A2E8-0AE6-4381-8AC4-9FE0BAE51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607374" y="2443002"/>
            <a:ext cx="2509837" cy="2509837"/>
          </a:xfrm>
          <a:prstGeom prst="rect">
            <a:avLst/>
          </a:prstGeom>
        </p:spPr>
      </p:pic>
      <p:pic>
        <p:nvPicPr>
          <p:cNvPr id="13" name="圖片 12">
            <a:extLst>
              <a:ext uri="{FF2B5EF4-FFF2-40B4-BE49-F238E27FC236}">
                <a16:creationId xmlns:a16="http://schemas.microsoft.com/office/drawing/2014/main" id="{6680192F-A3DA-4658-8A38-E87CBA51E1AA}"/>
              </a:ext>
            </a:extLst>
          </p:cNvPr>
          <p:cNvPicPr>
            <a:picLocks noChangeAspect="1"/>
          </p:cNvPicPr>
          <p:nvPr/>
        </p:nvPicPr>
        <p:blipFill>
          <a:blip r:embed="rId5"/>
          <a:stretch>
            <a:fillRect/>
          </a:stretch>
        </p:blipFill>
        <p:spPr>
          <a:xfrm>
            <a:off x="5112840" y="1752942"/>
            <a:ext cx="2121592" cy="3889585"/>
          </a:xfrm>
          <a:prstGeom prst="rect">
            <a:avLst/>
          </a:prstGeom>
        </p:spPr>
      </p:pic>
      <p:sp>
        <p:nvSpPr>
          <p:cNvPr id="14" name="文字方塊 13">
            <a:extLst>
              <a:ext uri="{FF2B5EF4-FFF2-40B4-BE49-F238E27FC236}">
                <a16:creationId xmlns:a16="http://schemas.microsoft.com/office/drawing/2014/main" id="{BEF09AD3-5998-4F6D-BDB3-2F06618EE2B9}"/>
              </a:ext>
            </a:extLst>
          </p:cNvPr>
          <p:cNvSpPr txBox="1"/>
          <p:nvPr/>
        </p:nvSpPr>
        <p:spPr>
          <a:xfrm>
            <a:off x="7966599" y="4974159"/>
            <a:ext cx="1791388" cy="369332"/>
          </a:xfrm>
          <a:prstGeom prst="rect">
            <a:avLst/>
          </a:prstGeom>
          <a:noFill/>
        </p:spPr>
        <p:txBody>
          <a:bodyPr wrap="none" rtlCol="0" anchor="ctr">
            <a:spAutoFit/>
          </a:bodyPr>
          <a:lstStyle/>
          <a:p>
            <a:pPr algn="ctr"/>
            <a:r>
              <a:rPr lang="en-US" altLang="zh-TW" dirty="0"/>
              <a:t>Google Assistant</a:t>
            </a:r>
            <a:endParaRPr lang="zh-TW" altLang="en-US" dirty="0"/>
          </a:p>
        </p:txBody>
      </p:sp>
    </p:spTree>
    <p:extLst>
      <p:ext uri="{BB962C8B-B14F-4D97-AF65-F5344CB8AC3E}">
        <p14:creationId xmlns:p14="http://schemas.microsoft.com/office/powerpoint/2010/main" val="258264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FINANCIAL INDUSTRY</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9">
            <a:extLst>
              <a:ext uri="{FF2B5EF4-FFF2-40B4-BE49-F238E27FC236}">
                <a16:creationId xmlns:a16="http://schemas.microsoft.com/office/drawing/2014/main" id="{CA13D7DF-810F-4870-B872-3CBE2232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026" y="2133649"/>
            <a:ext cx="2916802" cy="2911940"/>
          </a:xfrm>
          <a:prstGeom prst="rect">
            <a:avLst/>
          </a:prstGeom>
        </p:spPr>
      </p:pic>
      <p:pic>
        <p:nvPicPr>
          <p:cNvPr id="10" name="內容版面配置區 10">
            <a:extLst>
              <a:ext uri="{FF2B5EF4-FFF2-40B4-BE49-F238E27FC236}">
                <a16:creationId xmlns:a16="http://schemas.microsoft.com/office/drawing/2014/main" id="{8C283460-8B08-4B48-8493-6EAE1305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4" y="2133649"/>
            <a:ext cx="3851275" cy="2911939"/>
          </a:xfrm>
          <a:prstGeom prst="rect">
            <a:avLst/>
          </a:prstGeom>
        </p:spPr>
      </p:pic>
    </p:spTree>
    <p:extLst>
      <p:ext uri="{BB962C8B-B14F-4D97-AF65-F5344CB8AC3E}">
        <p14:creationId xmlns:p14="http://schemas.microsoft.com/office/powerpoint/2010/main" val="2418759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FOR MEDICAL</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06999149-390B-47AB-865D-FE3D765CF70C}"/>
              </a:ext>
            </a:extLst>
          </p:cNvPr>
          <p:cNvSpPr/>
          <p:nvPr/>
        </p:nvSpPr>
        <p:spPr>
          <a:xfrm>
            <a:off x="5445190" y="2821652"/>
            <a:ext cx="1511808" cy="15118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3200" dirty="0">
                <a:solidFill>
                  <a:schemeClr val="tx1"/>
                </a:solidFill>
                <a:latin typeface="微軟正黑體 Light" panose="020B0304030504040204" pitchFamily="34" charset="-120"/>
                <a:ea typeface="微軟正黑體 Light" panose="020B0304030504040204" pitchFamily="34" charset="-120"/>
              </a:rPr>
              <a:t>AI</a:t>
            </a:r>
          </a:p>
          <a:p>
            <a:pPr algn="ctr"/>
            <a:r>
              <a:rPr lang="zh-TW" altLang="en-US" sz="3200" dirty="0">
                <a:solidFill>
                  <a:schemeClr val="tx1"/>
                </a:solidFill>
                <a:latin typeface="微軟正黑體 Light" panose="020B0304030504040204" pitchFamily="34" charset="-120"/>
                <a:ea typeface="微軟正黑體 Light" panose="020B0304030504040204" pitchFamily="34" charset="-120"/>
              </a:rPr>
              <a:t>醫療</a:t>
            </a:r>
          </a:p>
        </p:txBody>
      </p:sp>
      <p:sp>
        <p:nvSpPr>
          <p:cNvPr id="7" name="文字方塊 6">
            <a:extLst>
              <a:ext uri="{FF2B5EF4-FFF2-40B4-BE49-F238E27FC236}">
                <a16:creationId xmlns:a16="http://schemas.microsoft.com/office/drawing/2014/main" id="{E079D30D-D93F-4DBA-9F4A-01C7F24B7C98}"/>
              </a:ext>
            </a:extLst>
          </p:cNvPr>
          <p:cNvSpPr txBox="1"/>
          <p:nvPr/>
        </p:nvSpPr>
        <p:spPr>
          <a:xfrm>
            <a:off x="1629094" y="1432433"/>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醫療影像</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Google</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endParaRPr lang="en-US" altLang="zh-TW" sz="2400" dirty="0">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騰訊、阿里、</a:t>
            </a:r>
            <a:r>
              <a:rPr lang="en-US" altLang="zh-TW" sz="2400" dirty="0">
                <a:latin typeface="微軟正黑體 Light" panose="020B0304030504040204" pitchFamily="34" charset="-120"/>
                <a:ea typeface="微軟正黑體 Light" panose="020B0304030504040204" pitchFamily="34" charset="-120"/>
              </a:rPr>
              <a:t>Intel</a:t>
            </a:r>
            <a:endParaRPr lang="zh-TW" altLang="en-US" sz="2400" dirty="0">
              <a:latin typeface="微軟正黑體 Light" panose="020B0304030504040204" pitchFamily="34" charset="-120"/>
              <a:ea typeface="微軟正黑體 Light" panose="020B0304030504040204" pitchFamily="34" charset="-120"/>
            </a:endParaRPr>
          </a:p>
        </p:txBody>
      </p:sp>
      <p:sp>
        <p:nvSpPr>
          <p:cNvPr id="8" name="文字方塊 7">
            <a:extLst>
              <a:ext uri="{FF2B5EF4-FFF2-40B4-BE49-F238E27FC236}">
                <a16:creationId xmlns:a16="http://schemas.microsoft.com/office/drawing/2014/main" id="{6F74B463-4AA5-4998-8B5C-929B1C319DFB}"/>
              </a:ext>
            </a:extLst>
          </p:cNvPr>
          <p:cNvSpPr txBox="1"/>
          <p:nvPr/>
        </p:nvSpPr>
        <p:spPr>
          <a:xfrm>
            <a:off x="1629094" y="2685405"/>
            <a:ext cx="3240000" cy="830997"/>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輔助診療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、百度</a:t>
            </a:r>
          </a:p>
        </p:txBody>
      </p:sp>
      <p:sp>
        <p:nvSpPr>
          <p:cNvPr id="11" name="文字方塊 10">
            <a:extLst>
              <a:ext uri="{FF2B5EF4-FFF2-40B4-BE49-F238E27FC236}">
                <a16:creationId xmlns:a16="http://schemas.microsoft.com/office/drawing/2014/main" id="{9A80E4CA-E172-4AE5-8979-1AD5980E6A10}"/>
              </a:ext>
            </a:extLst>
          </p:cNvPr>
          <p:cNvSpPr txBox="1"/>
          <p:nvPr/>
        </p:nvSpPr>
        <p:spPr>
          <a:xfrm>
            <a:off x="1629094" y="3569045"/>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健康管理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碳雲智能、 </a:t>
            </a:r>
            <a:r>
              <a:rPr lang="en-US" altLang="zh-TW" sz="2400" dirty="0" err="1">
                <a:latin typeface="微軟正黑體 Light" panose="020B0304030504040204" pitchFamily="34" charset="-120"/>
                <a:ea typeface="微軟正黑體 Light" panose="020B0304030504040204" pitchFamily="34" charset="-120"/>
              </a:rPr>
              <a:t>Validic</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Evolent Health</a:t>
            </a:r>
            <a:endParaRPr lang="zh-TW" altLang="en-US" sz="2400" dirty="0">
              <a:latin typeface="微軟正黑體 Light" panose="020B0304030504040204" pitchFamily="34" charset="-120"/>
              <a:ea typeface="微軟正黑體 Light" panose="020B0304030504040204" pitchFamily="34" charset="-120"/>
            </a:endParaRPr>
          </a:p>
        </p:txBody>
      </p:sp>
      <p:sp>
        <p:nvSpPr>
          <p:cNvPr id="12" name="文字方塊 11">
            <a:extLst>
              <a:ext uri="{FF2B5EF4-FFF2-40B4-BE49-F238E27FC236}">
                <a16:creationId xmlns:a16="http://schemas.microsoft.com/office/drawing/2014/main" id="{A7B1005A-AB4F-4629-A8BE-1A9D645BF315}"/>
              </a:ext>
            </a:extLst>
          </p:cNvPr>
          <p:cNvSpPr txBox="1"/>
          <p:nvPr/>
        </p:nvSpPr>
        <p:spPr>
          <a:xfrm>
            <a:off x="1629094" y="4822018"/>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精準醫療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華大基因、</a:t>
            </a:r>
            <a:r>
              <a:rPr lang="en-US" altLang="zh-TW" sz="2400" dirty="0">
                <a:latin typeface="微軟正黑體 Light" panose="020B0304030504040204" pitchFamily="34" charset="-120"/>
                <a:ea typeface="微軟正黑體 Light" panose="020B0304030504040204" pitchFamily="34" charset="-120"/>
              </a:rPr>
              <a:t>Flatiron</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Deep Genomics</a:t>
            </a:r>
            <a:endParaRPr lang="zh-TW" altLang="en-US" sz="2400" dirty="0">
              <a:latin typeface="微軟正黑體 Light" panose="020B0304030504040204" pitchFamily="34" charset="-120"/>
              <a:ea typeface="微軟正黑體 Light" panose="020B0304030504040204" pitchFamily="34" charset="-120"/>
            </a:endParaRPr>
          </a:p>
        </p:txBody>
      </p:sp>
      <p:sp>
        <p:nvSpPr>
          <p:cNvPr id="13" name="文字方塊 12">
            <a:extLst>
              <a:ext uri="{FF2B5EF4-FFF2-40B4-BE49-F238E27FC236}">
                <a16:creationId xmlns:a16="http://schemas.microsoft.com/office/drawing/2014/main" id="{A3691C43-3296-4CF8-96EF-7EB949F8EC1F}"/>
              </a:ext>
            </a:extLst>
          </p:cNvPr>
          <p:cNvSpPr txBox="1"/>
          <p:nvPr/>
        </p:nvSpPr>
        <p:spPr>
          <a:xfrm>
            <a:off x="7533096" y="1413570"/>
            <a:ext cx="3240000" cy="830997"/>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醫院管理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err="1">
                <a:latin typeface="微軟正黑體 Light" panose="020B0304030504040204" pitchFamily="34" charset="-120"/>
                <a:ea typeface="微軟正黑體 Light" panose="020B0304030504040204" pitchFamily="34" charset="-120"/>
              </a:rPr>
              <a:t>Qventus</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CloudMedx</a:t>
            </a:r>
            <a:endParaRPr lang="zh-TW" altLang="en-US" sz="2400" dirty="0">
              <a:latin typeface="微軟正黑體 Light" panose="020B0304030504040204" pitchFamily="34" charset="-120"/>
              <a:ea typeface="微軟正黑體 Light" panose="020B0304030504040204" pitchFamily="34" charset="-120"/>
            </a:endParaRPr>
          </a:p>
        </p:txBody>
      </p:sp>
      <p:sp>
        <p:nvSpPr>
          <p:cNvPr id="14" name="文字方塊 13">
            <a:extLst>
              <a:ext uri="{FF2B5EF4-FFF2-40B4-BE49-F238E27FC236}">
                <a16:creationId xmlns:a16="http://schemas.microsoft.com/office/drawing/2014/main" id="{E0A7B112-FD92-4F6E-87E2-6633CAB72C3F}"/>
              </a:ext>
            </a:extLst>
          </p:cNvPr>
          <p:cNvSpPr txBox="1"/>
          <p:nvPr/>
        </p:nvSpPr>
        <p:spPr>
          <a:xfrm>
            <a:off x="7533095" y="230349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醫學研究</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Hanover</a:t>
            </a:r>
          </a:p>
        </p:txBody>
      </p:sp>
      <p:sp>
        <p:nvSpPr>
          <p:cNvPr id="15" name="文字方塊 14">
            <a:extLst>
              <a:ext uri="{FF2B5EF4-FFF2-40B4-BE49-F238E27FC236}">
                <a16:creationId xmlns:a16="http://schemas.microsoft.com/office/drawing/2014/main" id="{A5FE11F2-0D10-494F-8FF3-BAD1FFF0C1EC}"/>
              </a:ext>
            </a:extLst>
          </p:cNvPr>
          <p:cNvSpPr txBox="1"/>
          <p:nvPr/>
        </p:nvSpPr>
        <p:spPr>
          <a:xfrm>
            <a:off x="7533094" y="356275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藥物開發</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BenevolentAI</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Insilico</a:t>
            </a:r>
            <a:r>
              <a:rPr lang="en-US" altLang="zh-TW" sz="2400" dirty="0">
                <a:latin typeface="微軟正黑體 Light" panose="020B0304030504040204" pitchFamily="34" charset="-120"/>
                <a:ea typeface="微軟正黑體 Light" panose="020B0304030504040204" pitchFamily="34" charset="-120"/>
              </a:rPr>
              <a:t> Medicine</a:t>
            </a:r>
          </a:p>
        </p:txBody>
      </p:sp>
      <p:sp>
        <p:nvSpPr>
          <p:cNvPr id="17" name="文字方塊 16">
            <a:extLst>
              <a:ext uri="{FF2B5EF4-FFF2-40B4-BE49-F238E27FC236}">
                <a16:creationId xmlns:a16="http://schemas.microsoft.com/office/drawing/2014/main" id="{9FE6D543-CB41-4579-8CB0-2335BEFCD2E1}"/>
              </a:ext>
            </a:extLst>
          </p:cNvPr>
          <p:cNvSpPr txBox="1"/>
          <p:nvPr/>
        </p:nvSpPr>
        <p:spPr>
          <a:xfrm>
            <a:off x="7533094" y="482201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虛擬助理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、科大訊飛、</a:t>
            </a:r>
            <a:r>
              <a:rPr lang="en-US" altLang="zh-TW" sz="2400" dirty="0">
                <a:latin typeface="微軟正黑體 Light" panose="020B0304030504040204" pitchFamily="34" charset="-120"/>
                <a:ea typeface="微軟正黑體 Light" panose="020B0304030504040204" pitchFamily="34" charset="-120"/>
              </a:rPr>
              <a:t>Sense.ly</a:t>
            </a:r>
          </a:p>
        </p:txBody>
      </p:sp>
    </p:spTree>
    <p:extLst>
      <p:ext uri="{BB962C8B-B14F-4D97-AF65-F5344CB8AC3E}">
        <p14:creationId xmlns:p14="http://schemas.microsoft.com/office/powerpoint/2010/main" val="280657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ROBOTS</a:t>
            </a:r>
            <a:endParaRPr lang="it-IT" altLang="zh-TW"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74" y="1629594"/>
            <a:ext cx="7888287"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51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CAR DRIVINGS - Autopilot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17">
            <a:hlinkClick r:id="rId2"/>
            <a:extLst>
              <a:ext uri="{FF2B5EF4-FFF2-40B4-BE49-F238E27FC236}">
                <a16:creationId xmlns:a16="http://schemas.microsoft.com/office/drawing/2014/main" id="{D0DCECBF-F2DF-444C-A03C-AFDC72A75261}"/>
              </a:ext>
            </a:extLst>
          </p:cNvPr>
          <p:cNvPicPr>
            <a:picLocks noChangeAspect="1"/>
          </p:cNvPicPr>
          <p:nvPr/>
        </p:nvPicPr>
        <p:blipFill>
          <a:blip r:embed="rId3"/>
          <a:stretch>
            <a:fillRect/>
          </a:stretch>
        </p:blipFill>
        <p:spPr>
          <a:xfrm>
            <a:off x="2206774" y="1387426"/>
            <a:ext cx="8080749" cy="4548982"/>
          </a:xfrm>
          <a:prstGeom prst="rect">
            <a:avLst/>
          </a:prstGeom>
        </p:spPr>
      </p:pic>
    </p:spTree>
    <p:extLst>
      <p:ext uri="{BB962C8B-B14F-4D97-AF65-F5344CB8AC3E}">
        <p14:creationId xmlns:p14="http://schemas.microsoft.com/office/powerpoint/2010/main" val="1818541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Industry 4.0</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7">
            <a:extLst>
              <a:ext uri="{FF2B5EF4-FFF2-40B4-BE49-F238E27FC236}">
                <a16:creationId xmlns:a16="http://schemas.microsoft.com/office/drawing/2014/main" id="{FC7696C8-B579-4BA9-AD9D-D533EB9EC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798" y="1701602"/>
            <a:ext cx="7886700" cy="3830852"/>
          </a:xfrm>
          <a:prstGeom prst="rect">
            <a:avLst/>
          </a:prstGeom>
        </p:spPr>
      </p:pic>
    </p:spTree>
    <p:extLst>
      <p:ext uri="{BB962C8B-B14F-4D97-AF65-F5344CB8AC3E}">
        <p14:creationId xmlns:p14="http://schemas.microsoft.com/office/powerpoint/2010/main" val="330688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Data Driven Applications</a:t>
            </a:r>
          </a:p>
        </p:txBody>
      </p:sp>
      <p:sp>
        <p:nvSpPr>
          <p:cNvPr id="97" name="TextBox 96">
            <a:extLst>
              <a:ext uri="{FF2B5EF4-FFF2-40B4-BE49-F238E27FC236}">
                <a16:creationId xmlns:a16="http://schemas.microsoft.com/office/drawing/2014/main" id="{A6F70C98-BDC8-4A38-B4DE-48ED99962DE3}"/>
              </a:ext>
            </a:extLst>
          </p:cNvPr>
          <p:cNvSpPr txBox="1"/>
          <p:nvPr/>
        </p:nvSpPr>
        <p:spPr>
          <a:xfrm>
            <a:off x="867397" y="1917626"/>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Texts</a:t>
            </a:r>
          </a:p>
          <a:p>
            <a:pPr algn="r"/>
            <a:r>
              <a:rPr lang="en-US" altLang="ko-KR" sz="1200" dirty="0">
                <a:solidFill>
                  <a:schemeClr val="tx1">
                    <a:lumMod val="65000"/>
                    <a:lumOff val="35000"/>
                  </a:schemeClr>
                </a:solidFill>
                <a:cs typeface="Arial" pitchFamily="34" charset="0"/>
              </a:rPr>
              <a:t>Natural Language Processing</a:t>
            </a:r>
            <a:endParaRPr lang="ko-KR" altLang="en-US" sz="1200" dirty="0">
              <a:solidFill>
                <a:schemeClr val="tx1">
                  <a:lumMod val="65000"/>
                  <a:lumOff val="35000"/>
                </a:schemeClr>
              </a:solidFill>
              <a:cs typeface="Arial" pitchFamily="34" charset="0"/>
            </a:endParaRPr>
          </a:p>
        </p:txBody>
      </p:sp>
      <p:sp>
        <p:nvSpPr>
          <p:cNvPr id="98" name="TextBox 97">
            <a:extLst>
              <a:ext uri="{FF2B5EF4-FFF2-40B4-BE49-F238E27FC236}">
                <a16:creationId xmlns:a16="http://schemas.microsoft.com/office/drawing/2014/main" id="{B2D45F3F-87FE-4526-B027-79FACDAF1C53}"/>
              </a:ext>
            </a:extLst>
          </p:cNvPr>
          <p:cNvSpPr txBox="1"/>
          <p:nvPr/>
        </p:nvSpPr>
        <p:spPr>
          <a:xfrm>
            <a:off x="867397" y="3390430"/>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Audios</a:t>
            </a:r>
          </a:p>
          <a:p>
            <a:pPr algn="r"/>
            <a:r>
              <a:rPr lang="en-US" altLang="ko-KR" sz="1200" dirty="0">
                <a:solidFill>
                  <a:schemeClr val="tx1">
                    <a:lumMod val="65000"/>
                    <a:lumOff val="35000"/>
                  </a:schemeClr>
                </a:solidFill>
                <a:cs typeface="Arial" pitchFamily="34" charset="0"/>
              </a:rPr>
              <a:t>Signal Processing</a:t>
            </a:r>
            <a:endParaRPr lang="ko-KR" altLang="en-US" sz="1200" dirty="0">
              <a:solidFill>
                <a:schemeClr val="tx1">
                  <a:lumMod val="65000"/>
                  <a:lumOff val="35000"/>
                </a:schemeClr>
              </a:solidFill>
              <a:cs typeface="Arial" pitchFamily="34" charset="0"/>
            </a:endParaRPr>
          </a:p>
        </p:txBody>
      </p:sp>
      <p:sp>
        <p:nvSpPr>
          <p:cNvPr id="99" name="TextBox 98">
            <a:extLst>
              <a:ext uri="{FF2B5EF4-FFF2-40B4-BE49-F238E27FC236}">
                <a16:creationId xmlns:a16="http://schemas.microsoft.com/office/drawing/2014/main" id="{FB3C26FD-598C-4DE1-BBED-92661B32B328}"/>
              </a:ext>
            </a:extLst>
          </p:cNvPr>
          <p:cNvSpPr txBox="1"/>
          <p:nvPr/>
        </p:nvSpPr>
        <p:spPr>
          <a:xfrm>
            <a:off x="867397" y="4725938"/>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Images, Videos</a:t>
            </a:r>
          </a:p>
          <a:p>
            <a:pPr algn="r"/>
            <a:r>
              <a:rPr lang="en-US" altLang="ko-KR" sz="1200" dirty="0">
                <a:solidFill>
                  <a:schemeClr val="tx1">
                    <a:lumMod val="65000"/>
                    <a:lumOff val="35000"/>
                  </a:schemeClr>
                </a:solidFill>
                <a:cs typeface="Arial" pitchFamily="34" charset="0"/>
              </a:rPr>
              <a:t>Computer Vision</a:t>
            </a:r>
            <a:endParaRPr lang="ko-KR" altLang="en-US" sz="1200" dirty="0">
              <a:solidFill>
                <a:schemeClr val="tx1">
                  <a:lumMod val="65000"/>
                  <a:lumOff val="35000"/>
                </a:schemeClr>
              </a:solidFill>
              <a:cs typeface="Arial" pitchFamily="34" charset="0"/>
            </a:endParaRPr>
          </a:p>
        </p:txBody>
      </p:sp>
      <p:grpSp>
        <p:nvGrpSpPr>
          <p:cNvPr id="106" name="Group 105">
            <a:extLst>
              <a:ext uri="{FF2B5EF4-FFF2-40B4-BE49-F238E27FC236}">
                <a16:creationId xmlns:a16="http://schemas.microsoft.com/office/drawing/2014/main" id="{2475A4E7-78C2-4EDF-A569-D0C9A59B52E3}"/>
              </a:ext>
            </a:extLst>
          </p:cNvPr>
          <p:cNvGrpSpPr/>
          <p:nvPr/>
        </p:nvGrpSpPr>
        <p:grpSpPr>
          <a:xfrm>
            <a:off x="5273841" y="2965376"/>
            <a:ext cx="1669262" cy="1669262"/>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5"/>
            <a:endCxn id="108" idx="1"/>
          </p:cNvCxnSpPr>
          <p:nvPr/>
        </p:nvCxnSpPr>
        <p:spPr>
          <a:xfrm>
            <a:off x="4396899" y="2307787"/>
            <a:ext cx="1121400" cy="90204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a:endCxn id="108" idx="2"/>
          </p:cNvCxnSpPr>
          <p:nvPr/>
        </p:nvCxnSpPr>
        <p:spPr>
          <a:xfrm>
            <a:off x="4510794" y="3472980"/>
            <a:ext cx="763047" cy="32702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4510794" y="4390180"/>
            <a:ext cx="1007505" cy="364581"/>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endCxn id="108" idx="5"/>
          </p:cNvCxnSpPr>
          <p:nvPr/>
        </p:nvCxnSpPr>
        <p:spPr>
          <a:xfrm flipH="1" flipV="1">
            <a:off x="6698646" y="4390180"/>
            <a:ext cx="980974" cy="835646"/>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7FA0363-6792-4877-ABD7-6E155E4046E9}"/>
              </a:ext>
            </a:extLst>
          </p:cNvPr>
          <p:cNvCxnSpPr>
            <a:cxnSpLocks/>
            <a:endCxn id="108" idx="6"/>
          </p:cNvCxnSpPr>
          <p:nvPr/>
        </p:nvCxnSpPr>
        <p:spPr>
          <a:xfrm flipH="1" flipV="1">
            <a:off x="6943103" y="3800006"/>
            <a:ext cx="736516" cy="7078"/>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endCxn id="108" idx="7"/>
          </p:cNvCxnSpPr>
          <p:nvPr/>
        </p:nvCxnSpPr>
        <p:spPr>
          <a:xfrm flipH="1">
            <a:off x="6698646" y="2416643"/>
            <a:ext cx="980974" cy="793189"/>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5408498" y="3551086"/>
            <a:ext cx="1430795" cy="523220"/>
          </a:xfrm>
          <a:prstGeom prst="rect">
            <a:avLst/>
          </a:prstGeom>
          <a:noFill/>
        </p:spPr>
        <p:txBody>
          <a:bodyPr wrap="square" rtlCol="0">
            <a:spAutoFit/>
          </a:bodyPr>
          <a:lstStyle/>
          <a:p>
            <a:pPr algn="ctr"/>
            <a:r>
              <a:rPr lang="en-US" altLang="ko-KR" sz="1400" b="1" dirty="0">
                <a:solidFill>
                  <a:schemeClr val="bg1"/>
                </a:solidFill>
                <a:cs typeface="Calibri" pitchFamily="34" charset="0"/>
              </a:rPr>
              <a:t>Data</a:t>
            </a:r>
          </a:p>
          <a:p>
            <a:pPr algn="ctr"/>
            <a:r>
              <a:rPr lang="en-US" altLang="ko-KR" sz="1400" b="1" dirty="0">
                <a:solidFill>
                  <a:schemeClr val="bg1"/>
                </a:solidFill>
                <a:cs typeface="Calibri" pitchFamily="34" charset="0"/>
              </a:rPr>
              <a:t>Types</a:t>
            </a:r>
            <a:endParaRPr lang="ko-KR" altLang="en-US" sz="1400" b="1" dirty="0">
              <a:solidFill>
                <a:schemeClr val="bg1"/>
              </a:solidFill>
              <a:cs typeface="Calibri" pitchFamily="34" charset="0"/>
            </a:endParaRPr>
          </a:p>
        </p:txBody>
      </p:sp>
      <p:grpSp>
        <p:nvGrpSpPr>
          <p:cNvPr id="13" name="群組 12">
            <a:extLst>
              <a:ext uri="{FF2B5EF4-FFF2-40B4-BE49-F238E27FC236}">
                <a16:creationId xmlns:a16="http://schemas.microsoft.com/office/drawing/2014/main" id="{6AC23375-06DE-44ED-BF04-0749219C6D83}"/>
              </a:ext>
            </a:extLst>
          </p:cNvPr>
          <p:cNvGrpSpPr/>
          <p:nvPr/>
        </p:nvGrpSpPr>
        <p:grpSpPr>
          <a:xfrm>
            <a:off x="3733069" y="1643957"/>
            <a:ext cx="777725" cy="777725"/>
            <a:chOff x="3733069" y="2036089"/>
            <a:chExt cx="777725" cy="777725"/>
          </a:xfrm>
        </p:grpSpPr>
        <p:sp>
          <p:nvSpPr>
            <p:cNvPr id="103" name="Oval 102">
              <a:extLst>
                <a:ext uri="{FF2B5EF4-FFF2-40B4-BE49-F238E27FC236}">
                  <a16:creationId xmlns:a16="http://schemas.microsoft.com/office/drawing/2014/main" id="{9C5D670B-8B7D-4FB2-BBA7-F568EB53A013}"/>
                </a:ext>
              </a:extLst>
            </p:cNvPr>
            <p:cNvSpPr/>
            <p:nvPr/>
          </p:nvSpPr>
          <p:spPr>
            <a:xfrm>
              <a:off x="3733069" y="2036089"/>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Rectangle 30">
              <a:extLst>
                <a:ext uri="{FF2B5EF4-FFF2-40B4-BE49-F238E27FC236}">
                  <a16:creationId xmlns:a16="http://schemas.microsoft.com/office/drawing/2014/main" id="{C860A7B2-24FE-4642-B983-CE71EBD22380}"/>
                </a:ext>
              </a:extLst>
            </p:cNvPr>
            <p:cNvSpPr/>
            <p:nvPr/>
          </p:nvSpPr>
          <p:spPr>
            <a:xfrm>
              <a:off x="3959706" y="2275763"/>
              <a:ext cx="317168" cy="31624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104" name="Oval 103">
            <a:extLst>
              <a:ext uri="{FF2B5EF4-FFF2-40B4-BE49-F238E27FC236}">
                <a16:creationId xmlns:a16="http://schemas.microsoft.com/office/drawing/2014/main" id="{9639E2A1-D675-41D2-B395-0DD759AE87E8}"/>
              </a:ext>
            </a:extLst>
          </p:cNvPr>
          <p:cNvSpPr/>
          <p:nvPr/>
        </p:nvSpPr>
        <p:spPr>
          <a:xfrm>
            <a:off x="3733069" y="3084117"/>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7" name="群組 16">
            <a:extLst>
              <a:ext uri="{FF2B5EF4-FFF2-40B4-BE49-F238E27FC236}">
                <a16:creationId xmlns:a16="http://schemas.microsoft.com/office/drawing/2014/main" id="{CD026616-9ECB-4FE9-A3D6-D4769242C75E}"/>
              </a:ext>
            </a:extLst>
          </p:cNvPr>
          <p:cNvGrpSpPr/>
          <p:nvPr/>
        </p:nvGrpSpPr>
        <p:grpSpPr>
          <a:xfrm>
            <a:off x="3733069" y="4365898"/>
            <a:ext cx="777725" cy="777725"/>
            <a:chOff x="3733069" y="4800483"/>
            <a:chExt cx="777725" cy="777725"/>
          </a:xfrm>
        </p:grpSpPr>
        <p:sp>
          <p:nvSpPr>
            <p:cNvPr id="105" name="Oval 104">
              <a:extLst>
                <a:ext uri="{FF2B5EF4-FFF2-40B4-BE49-F238E27FC236}">
                  <a16:creationId xmlns:a16="http://schemas.microsoft.com/office/drawing/2014/main" id="{5EEFF939-6B58-47BF-88B9-ABF1F8F190E8}"/>
                </a:ext>
              </a:extLst>
            </p:cNvPr>
            <p:cNvSpPr/>
            <p:nvPr/>
          </p:nvSpPr>
          <p:spPr>
            <a:xfrm>
              <a:off x="3733069" y="4800483"/>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058" name="Picture 10" descr="「Videos icon」的圖片搜尋結果">
              <a:extLst>
                <a:ext uri="{FF2B5EF4-FFF2-40B4-BE49-F238E27FC236}">
                  <a16:creationId xmlns:a16="http://schemas.microsoft.com/office/drawing/2014/main" id="{9F47073D-F5F3-40C9-882B-97DFDA0E7B26}"/>
                </a:ext>
              </a:extLst>
            </p:cNvPr>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849940" y="4914480"/>
              <a:ext cx="544632" cy="544632"/>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Oval 104">
            <a:extLst>
              <a:ext uri="{FF2B5EF4-FFF2-40B4-BE49-F238E27FC236}">
                <a16:creationId xmlns:a16="http://schemas.microsoft.com/office/drawing/2014/main" id="{C40D1632-E0D1-4E96-BE6F-106840AF712A}"/>
              </a:ext>
            </a:extLst>
          </p:cNvPr>
          <p:cNvSpPr/>
          <p:nvPr/>
        </p:nvSpPr>
        <p:spPr>
          <a:xfrm>
            <a:off x="3733068" y="5820421"/>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3" name="Straight Connector 110">
            <a:extLst>
              <a:ext uri="{FF2B5EF4-FFF2-40B4-BE49-F238E27FC236}">
                <a16:creationId xmlns:a16="http://schemas.microsoft.com/office/drawing/2014/main" id="{2A5F438A-5002-4930-854C-046EAD8519F4}"/>
              </a:ext>
            </a:extLst>
          </p:cNvPr>
          <p:cNvCxnSpPr>
            <a:cxnSpLocks/>
            <a:stCxn id="42" idx="7"/>
            <a:endCxn id="108" idx="4"/>
          </p:cNvCxnSpPr>
          <p:nvPr/>
        </p:nvCxnSpPr>
        <p:spPr>
          <a:xfrm flipV="1">
            <a:off x="4396898" y="4634638"/>
            <a:ext cx="1711574" cy="1299678"/>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waveform」的圖片搜尋結果">
            <a:extLst>
              <a:ext uri="{FF2B5EF4-FFF2-40B4-BE49-F238E27FC236}">
                <a16:creationId xmlns:a16="http://schemas.microsoft.com/office/drawing/2014/main" id="{5F49D161-717E-42A9-B0FE-F1DEB7A5D544}"/>
              </a:ext>
            </a:extLst>
          </p:cNvPr>
          <p:cNvPicPr>
            <a:picLocks noChangeAspect="1" noChangeArrowheads="1"/>
          </p:cNvPicPr>
          <p:nvPr/>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38862" t="12781" r="38922" b="42530"/>
          <a:stretch/>
        </p:blipFill>
        <p:spPr bwMode="auto">
          <a:xfrm>
            <a:off x="3856320" y="5950074"/>
            <a:ext cx="589398" cy="5635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8">
            <a:extLst>
              <a:ext uri="{FF2B5EF4-FFF2-40B4-BE49-F238E27FC236}">
                <a16:creationId xmlns:a16="http://schemas.microsoft.com/office/drawing/2014/main" id="{843A5EAD-0933-437E-B966-07655110A3A7}"/>
              </a:ext>
            </a:extLst>
          </p:cNvPr>
          <p:cNvSpPr txBox="1"/>
          <p:nvPr/>
        </p:nvSpPr>
        <p:spPr>
          <a:xfrm>
            <a:off x="941369" y="6132662"/>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Internet of Things</a:t>
            </a:r>
          </a:p>
          <a:p>
            <a:pPr algn="r"/>
            <a:r>
              <a:rPr lang="en-US" altLang="ko-KR" sz="1200" dirty="0">
                <a:solidFill>
                  <a:schemeClr val="tx1">
                    <a:lumMod val="65000"/>
                    <a:lumOff val="35000"/>
                  </a:schemeClr>
                </a:solidFill>
                <a:cs typeface="Arial" pitchFamily="34" charset="0"/>
              </a:rPr>
              <a:t>Time Series</a:t>
            </a:r>
            <a:endParaRPr lang="ko-KR" altLang="en-US" sz="1200" dirty="0">
              <a:solidFill>
                <a:schemeClr val="tx1">
                  <a:lumMod val="65000"/>
                  <a:lumOff val="35000"/>
                </a:schemeClr>
              </a:solidFill>
              <a:cs typeface="Arial" pitchFamily="34" charset="0"/>
            </a:endParaRPr>
          </a:p>
        </p:txBody>
      </p:sp>
      <p:sp>
        <p:nvSpPr>
          <p:cNvPr id="19" name="文字方塊 18">
            <a:extLst>
              <a:ext uri="{FF2B5EF4-FFF2-40B4-BE49-F238E27FC236}">
                <a16:creationId xmlns:a16="http://schemas.microsoft.com/office/drawing/2014/main" id="{7B303682-2EE1-4411-BF75-C6CBE0DE9D3D}"/>
              </a:ext>
            </a:extLst>
          </p:cNvPr>
          <p:cNvSpPr txBox="1"/>
          <p:nvPr/>
        </p:nvSpPr>
        <p:spPr>
          <a:xfrm>
            <a:off x="7823398" y="2015399"/>
            <a:ext cx="1943353" cy="584775"/>
          </a:xfrm>
          <a:prstGeom prst="rect">
            <a:avLst/>
          </a:prstGeom>
          <a:noFill/>
        </p:spPr>
        <p:txBody>
          <a:bodyPr wrap="none" rtlCol="0">
            <a:spAutoFit/>
          </a:bodyPr>
          <a:lstStyle/>
          <a:p>
            <a:r>
              <a:rPr lang="en-US" altLang="zh-TW" sz="3200" dirty="0"/>
              <a:t>Categories</a:t>
            </a:r>
            <a:endParaRPr lang="zh-TW" altLang="en-US" sz="3200" dirty="0"/>
          </a:p>
        </p:txBody>
      </p:sp>
      <p:sp>
        <p:nvSpPr>
          <p:cNvPr id="64" name="文字方塊 63">
            <a:extLst>
              <a:ext uri="{FF2B5EF4-FFF2-40B4-BE49-F238E27FC236}">
                <a16:creationId xmlns:a16="http://schemas.microsoft.com/office/drawing/2014/main" id="{409A2D0C-127E-4264-81BD-43562C3D73D8}"/>
              </a:ext>
            </a:extLst>
          </p:cNvPr>
          <p:cNvSpPr txBox="1"/>
          <p:nvPr/>
        </p:nvSpPr>
        <p:spPr>
          <a:xfrm>
            <a:off x="7858000" y="3465113"/>
            <a:ext cx="1266309" cy="584775"/>
          </a:xfrm>
          <a:prstGeom prst="rect">
            <a:avLst/>
          </a:prstGeom>
          <a:noFill/>
        </p:spPr>
        <p:txBody>
          <a:bodyPr wrap="none" rtlCol="0">
            <a:spAutoFit/>
          </a:bodyPr>
          <a:lstStyle/>
          <a:p>
            <a:r>
              <a:rPr lang="en-US" altLang="zh-TW" sz="3200" dirty="0"/>
              <a:t>Values</a:t>
            </a:r>
            <a:endParaRPr lang="zh-TW" altLang="en-US" sz="3200" dirty="0"/>
          </a:p>
        </p:txBody>
      </p:sp>
      <p:sp>
        <p:nvSpPr>
          <p:cNvPr id="65" name="文字方塊 64">
            <a:extLst>
              <a:ext uri="{FF2B5EF4-FFF2-40B4-BE49-F238E27FC236}">
                <a16:creationId xmlns:a16="http://schemas.microsoft.com/office/drawing/2014/main" id="{35D52FD1-6503-4E29-B8EE-413489C5484A}"/>
              </a:ext>
            </a:extLst>
          </p:cNvPr>
          <p:cNvSpPr txBox="1"/>
          <p:nvPr/>
        </p:nvSpPr>
        <p:spPr>
          <a:xfrm>
            <a:off x="7880026" y="4914827"/>
            <a:ext cx="1779526" cy="584775"/>
          </a:xfrm>
          <a:prstGeom prst="rect">
            <a:avLst/>
          </a:prstGeom>
          <a:noFill/>
        </p:spPr>
        <p:txBody>
          <a:bodyPr wrap="none" rtlCol="0">
            <a:spAutoFit/>
          </a:bodyPr>
          <a:lstStyle/>
          <a:p>
            <a:r>
              <a:rPr lang="en-US" altLang="zh-TW" sz="3200" dirty="0"/>
              <a:t>Networks</a:t>
            </a:r>
            <a:endParaRPr lang="zh-TW" altLang="en-US" sz="3200" dirty="0"/>
          </a:p>
        </p:txBody>
      </p:sp>
      <p:pic>
        <p:nvPicPr>
          <p:cNvPr id="66" name="圖片 65" descr="一張含有 物件, 室外, 時鐘, 天空 的圖片&#10;&#10;描述是以非常高的可信度產生">
            <a:extLst>
              <a:ext uri="{FF2B5EF4-FFF2-40B4-BE49-F238E27FC236}">
                <a16:creationId xmlns:a16="http://schemas.microsoft.com/office/drawing/2014/main" id="{87ED152C-C080-4690-AD49-B733EF9DDD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9206" y="3329888"/>
            <a:ext cx="720000" cy="720000"/>
          </a:xfrm>
          <a:prstGeom prst="rect">
            <a:avLst/>
          </a:prstGeom>
        </p:spPr>
      </p:pic>
      <p:pic>
        <p:nvPicPr>
          <p:cNvPr id="68" name="圖片 67" descr="一張含有 物件, 時鐘 的圖片&#10;&#10;描述是以非常高的可信度產生">
            <a:extLst>
              <a:ext uri="{FF2B5EF4-FFF2-40B4-BE49-F238E27FC236}">
                <a16:creationId xmlns:a16="http://schemas.microsoft.com/office/drawing/2014/main" id="{69B59841-E724-4B44-962F-BCA3842087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59958" y="4924477"/>
            <a:ext cx="720000" cy="720000"/>
          </a:xfrm>
          <a:prstGeom prst="rect">
            <a:avLst/>
          </a:prstGeom>
        </p:spPr>
      </p:pic>
      <p:pic>
        <p:nvPicPr>
          <p:cNvPr id="69" name="內容版面配置區 16" descr="一張含有 物件, 標誌, 燭台 的圖片&#10;&#10;描述是以非常高的可信度產生">
            <a:extLst>
              <a:ext uri="{FF2B5EF4-FFF2-40B4-BE49-F238E27FC236}">
                <a16:creationId xmlns:a16="http://schemas.microsoft.com/office/drawing/2014/main" id="{3E47E06D-BD9A-4754-B168-EC0E57EEB300}"/>
              </a:ext>
            </a:extLst>
          </p:cNvPr>
          <p:cNvPicPr>
            <a:picLocks noGrp="1"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3870018" y="3220120"/>
            <a:ext cx="503828" cy="503828"/>
          </a:xfrm>
          <a:prstGeom prst="rect">
            <a:avLst/>
          </a:prstGeom>
        </p:spPr>
      </p:pic>
      <p:pic>
        <p:nvPicPr>
          <p:cNvPr id="2068" name="Picture 20" descr="「categories」的圖片搜尋結果">
            <a:extLst>
              <a:ext uri="{FF2B5EF4-FFF2-40B4-BE49-F238E27FC236}">
                <a16:creationId xmlns:a16="http://schemas.microsoft.com/office/drawing/2014/main" id="{7DB10332-938C-4FFD-9548-7B6F1793FF35}"/>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479582" y="1506469"/>
            <a:ext cx="1774283" cy="147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94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版面配置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31" b="16631"/>
          <a:stretch>
            <a:fillRect/>
          </a:stretch>
        </p:blipFill>
        <p:spPr/>
      </p:pic>
      <p:grpSp>
        <p:nvGrpSpPr>
          <p:cNvPr id="17" name="群組 16"/>
          <p:cNvGrpSpPr/>
          <p:nvPr/>
        </p:nvGrpSpPr>
        <p:grpSpPr>
          <a:xfrm>
            <a:off x="982638" y="3933850"/>
            <a:ext cx="3407919" cy="2910227"/>
            <a:chOff x="696145" y="4130133"/>
            <a:chExt cx="2556272" cy="2909554"/>
          </a:xfrm>
        </p:grpSpPr>
        <p:sp>
          <p:nvSpPr>
            <p:cNvPr id="4" name="직사각형 1">
              <a:extLst>
                <a:ext uri="{FF2B5EF4-FFF2-40B4-BE49-F238E27FC236}">
                  <a16:creationId xmlns:a16="http://schemas.microsoft.com/office/drawing/2014/main" id="{695FF6C9-3C79-4772-9B16-A1341FB2DA05}"/>
                </a:ext>
              </a:extLst>
            </p:cNvPr>
            <p:cNvSpPr/>
            <p:nvPr/>
          </p:nvSpPr>
          <p:spPr>
            <a:xfrm>
              <a:off x="696145" y="4454364"/>
              <a:ext cx="2556272" cy="2585323"/>
            </a:xfrm>
            <a:prstGeom prst="rect">
              <a:avLst/>
            </a:prstGeom>
          </p:spPr>
          <p:txBody>
            <a:bodyPr wrap="square">
              <a:spAutoFit/>
            </a:bodyPr>
            <a:lstStyle/>
            <a:p>
              <a:pPr marL="228594" indent="-228594">
                <a:buFont typeface="Wingdings" panose="05000000000000000000" pitchFamily="2" charset="2"/>
                <a:buChar char="Ø"/>
              </a:pPr>
              <a:r>
                <a:rPr lang="en-US" altLang="ko-KR" sz="1600" dirty="0">
                  <a:solidFill>
                    <a:schemeClr val="tx1">
                      <a:lumMod val="75000"/>
                      <a:lumOff val="25000"/>
                    </a:schemeClr>
                  </a:solidFill>
                </a:rPr>
                <a:t>2018/8 ~ Now  </a:t>
              </a:r>
            </a:p>
            <a:p>
              <a:r>
                <a:rPr lang="en-US" altLang="ko-KR" sz="1600" b="1" dirty="0">
                  <a:solidFill>
                    <a:schemeClr val="tx1">
                      <a:lumMod val="75000"/>
                      <a:lumOff val="25000"/>
                    </a:schemeClr>
                  </a:solidFill>
                </a:rPr>
                <a:t>     Assistant Professor</a:t>
              </a:r>
            </a:p>
            <a:p>
              <a:r>
                <a:rPr lang="en-US" altLang="ko-KR" sz="1600" dirty="0">
                  <a:solidFill>
                    <a:schemeClr val="tx1">
                      <a:lumMod val="75000"/>
                      <a:lumOff val="25000"/>
                    </a:schemeClr>
                  </a:solidFill>
                </a:rPr>
                <a:t>     National Taichung University of </a:t>
              </a:r>
            </a:p>
            <a:p>
              <a:r>
                <a:rPr lang="en-US" altLang="ko-KR" sz="1600" dirty="0">
                  <a:solidFill>
                    <a:schemeClr val="tx1">
                      <a:lumMod val="75000"/>
                      <a:lumOff val="25000"/>
                    </a:schemeClr>
                  </a:solidFill>
                </a:rPr>
                <a:t>     Science and Technology</a:t>
              </a:r>
            </a:p>
            <a:p>
              <a:pPr marL="228594" indent="-228594">
                <a:buFont typeface="Wingdings" panose="05000000000000000000" pitchFamily="2" charset="2"/>
                <a:buChar char="Ø"/>
              </a:pPr>
              <a:r>
                <a:rPr lang="en-US" altLang="ko-KR" sz="1600" dirty="0">
                  <a:solidFill>
                    <a:schemeClr val="tx1">
                      <a:lumMod val="75000"/>
                      <a:lumOff val="25000"/>
                    </a:schemeClr>
                  </a:solidFill>
                </a:rPr>
                <a:t>2018/2 ~ </a:t>
              </a:r>
              <a:r>
                <a:rPr lang="en-US" altLang="zh-TW" sz="1600" dirty="0">
                  <a:solidFill>
                    <a:schemeClr val="tx1">
                      <a:lumMod val="75000"/>
                      <a:lumOff val="25000"/>
                    </a:schemeClr>
                  </a:solidFill>
                </a:rPr>
                <a:t>Now</a:t>
              </a:r>
              <a:r>
                <a:rPr lang="en-US" altLang="ko-KR" sz="1600" dirty="0">
                  <a:solidFill>
                    <a:schemeClr val="tx1">
                      <a:lumMod val="75000"/>
                      <a:lumOff val="25000"/>
                    </a:schemeClr>
                  </a:solidFill>
                </a:rPr>
                <a:t>  </a:t>
              </a:r>
            </a:p>
            <a:p>
              <a:r>
                <a:rPr lang="en-US" altLang="ko-KR" sz="1600" b="1" dirty="0">
                  <a:solidFill>
                    <a:schemeClr val="tx1">
                      <a:lumMod val="75000"/>
                      <a:lumOff val="25000"/>
                    </a:schemeClr>
                  </a:solidFill>
                </a:rPr>
                <a:t>     Adjunct Assistant Professor</a:t>
              </a:r>
            </a:p>
            <a:p>
              <a:r>
                <a:rPr lang="en-US" altLang="ko-KR" sz="1600" dirty="0">
                  <a:solidFill>
                    <a:schemeClr val="tx1">
                      <a:lumMod val="75000"/>
                      <a:lumOff val="25000"/>
                    </a:schemeClr>
                  </a:solidFill>
                </a:rPr>
                <a:t>     National Cheng Kung University</a:t>
              </a:r>
            </a:p>
            <a:p>
              <a:pPr marL="228594" indent="-228594">
                <a:buFont typeface="Wingdings" panose="05000000000000000000" pitchFamily="2" charset="2"/>
                <a:buChar char="Ø"/>
              </a:pPr>
              <a:r>
                <a:rPr lang="en-US" altLang="ko-KR" sz="1600" dirty="0">
                  <a:solidFill>
                    <a:schemeClr val="tx1">
                      <a:lumMod val="75000"/>
                      <a:lumOff val="25000"/>
                    </a:schemeClr>
                  </a:solidFill>
                </a:rPr>
                <a:t>2015/8 ~ 2017/11</a:t>
              </a:r>
            </a:p>
            <a:p>
              <a:r>
                <a:rPr lang="en-US" altLang="ko-KR" sz="1600" b="1" dirty="0">
                  <a:solidFill>
                    <a:schemeClr val="tx1">
                      <a:lumMod val="75000"/>
                      <a:lumOff val="25000"/>
                    </a:schemeClr>
                  </a:solidFill>
                </a:rPr>
                <a:t>     Project Manager &amp; Data Scientist</a:t>
              </a:r>
            </a:p>
            <a:p>
              <a:r>
                <a:rPr lang="en-US" altLang="ko-KR" sz="1600" dirty="0">
                  <a:solidFill>
                    <a:schemeClr val="tx1">
                      <a:lumMod val="75000"/>
                      <a:lumOff val="25000"/>
                    </a:schemeClr>
                  </a:solidFill>
                </a:rPr>
                <a:t>     NEXCOM International Co., Ltd.</a:t>
              </a:r>
            </a:p>
          </p:txBody>
        </p:sp>
        <p:sp>
          <p:nvSpPr>
            <p:cNvPr id="5" name="직사각형 5">
              <a:extLst>
                <a:ext uri="{FF2B5EF4-FFF2-40B4-BE49-F238E27FC236}">
                  <a16:creationId xmlns:a16="http://schemas.microsoft.com/office/drawing/2014/main" id="{9B12EB73-F04B-4CAA-BAC8-3F7549A6FD09}"/>
                </a:ext>
              </a:extLst>
            </p:cNvPr>
            <p:cNvSpPr/>
            <p:nvPr/>
          </p:nvSpPr>
          <p:spPr>
            <a:xfrm>
              <a:off x="696145" y="4130133"/>
              <a:ext cx="1423989" cy="384632"/>
            </a:xfrm>
            <a:prstGeom prst="rect">
              <a:avLst/>
            </a:prstGeom>
          </p:spPr>
          <p:txBody>
            <a:bodyPr wrap="none">
              <a:spAutoFit/>
            </a:bodyPr>
            <a:lstStyle/>
            <a:p>
              <a:r>
                <a:rPr lang="en-US" altLang="ko-KR" sz="1900" b="1" dirty="0"/>
                <a:t>Work Experience</a:t>
              </a:r>
              <a:endParaRPr lang="ko-KR" altLang="en-US" sz="1900" b="1" dirty="0"/>
            </a:p>
          </p:txBody>
        </p:sp>
      </p:grpSp>
      <p:sp>
        <p:nvSpPr>
          <p:cNvPr id="6" name="Rectangle 5">
            <a:extLst>
              <a:ext uri="{FF2B5EF4-FFF2-40B4-BE49-F238E27FC236}">
                <a16:creationId xmlns:a16="http://schemas.microsoft.com/office/drawing/2014/main" id="{B5CB40EE-856F-439D-9B72-930236BECFD5}"/>
              </a:ext>
            </a:extLst>
          </p:cNvPr>
          <p:cNvSpPr/>
          <p:nvPr/>
        </p:nvSpPr>
        <p:spPr>
          <a:xfrm>
            <a:off x="4667189" y="3014281"/>
            <a:ext cx="60951" cy="3584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317746" y="4167297"/>
            <a:ext cx="3021349" cy="615696"/>
          </a:xfrm>
          <a:prstGeom prst="rect">
            <a:avLst/>
          </a:prstGeom>
        </p:spPr>
        <p:txBody>
          <a:bodyPr wrap="square" lIns="121917" tIns="60958" rIns="121917" bIns="60958">
            <a:spAutoFit/>
          </a:bodyPr>
          <a:lstStyle/>
          <a:p>
            <a:r>
              <a:rPr lang="en-US" altLang="ko-KR" sz="3200" b="1" dirty="0">
                <a:solidFill>
                  <a:schemeClr val="tx1">
                    <a:lumMod val="75000"/>
                    <a:lumOff val="25000"/>
                  </a:schemeClr>
                </a:solidFill>
              </a:rPr>
              <a:t>Research Topics</a:t>
            </a:r>
            <a:endParaRPr lang="ko-KR" altLang="en-US" sz="3200" b="1"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317745" y="2863042"/>
            <a:ext cx="5718708" cy="432148"/>
          </a:xfrm>
          <a:prstGeom prst="rect">
            <a:avLst/>
          </a:prstGeom>
        </p:spPr>
        <p:txBody>
          <a:bodyPr lIns="121917" tIns="60958" rIns="121917" bIns="60958"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tx1">
                    <a:lumMod val="75000"/>
                    <a:lumOff val="25000"/>
                  </a:schemeClr>
                </a:solidFill>
              </a:rPr>
              <a:t>About Me</a:t>
            </a:r>
          </a:p>
        </p:txBody>
      </p:sp>
      <p:sp>
        <p:nvSpPr>
          <p:cNvPr id="14" name="직사각형 1">
            <a:extLst>
              <a:ext uri="{FF2B5EF4-FFF2-40B4-BE49-F238E27FC236}">
                <a16:creationId xmlns:a16="http://schemas.microsoft.com/office/drawing/2014/main" id="{340FA510-1236-492F-9E36-C54A8107DD30}"/>
              </a:ext>
            </a:extLst>
          </p:cNvPr>
          <p:cNvSpPr/>
          <p:nvPr/>
        </p:nvSpPr>
        <p:spPr>
          <a:xfrm>
            <a:off x="5317745" y="3260507"/>
            <a:ext cx="6872671" cy="861974"/>
          </a:xfrm>
          <a:prstGeom prst="rect">
            <a:avLst/>
          </a:prstGeom>
        </p:spPr>
        <p:txBody>
          <a:bodyPr wrap="square" lIns="121917" tIns="60958" rIns="121917" bIns="60958">
            <a:spAutoFit/>
          </a:bodyPr>
          <a:lstStyle/>
          <a:p>
            <a:pPr marL="228594" indent="-228594">
              <a:buFont typeface="Arial" panose="020B0604020202020204" pitchFamily="34" charset="0"/>
              <a:buChar char="•"/>
            </a:pPr>
            <a:r>
              <a:rPr lang="en-US" altLang="ko-KR" sz="1600" dirty="0">
                <a:solidFill>
                  <a:schemeClr val="tx1">
                    <a:lumMod val="75000"/>
                    <a:lumOff val="25000"/>
                  </a:schemeClr>
                </a:solidFill>
              </a:rPr>
              <a:t>[Since Jan. 2019] Young Professionals Chair, IET Taipei Local Network.</a:t>
            </a:r>
          </a:p>
          <a:p>
            <a:pPr marL="228594" indent="-228594">
              <a:buFont typeface="Arial" panose="020B0604020202020204" pitchFamily="34" charset="0"/>
              <a:buChar char="•"/>
            </a:pPr>
            <a:r>
              <a:rPr lang="en-US" altLang="ko-KR" sz="1600" dirty="0">
                <a:solidFill>
                  <a:schemeClr val="tx1">
                    <a:lumMod val="75000"/>
                    <a:lumOff val="25000"/>
                  </a:schemeClr>
                </a:solidFill>
              </a:rPr>
              <a:t>[Since Dec. 2017] Consultant, NEXCOM Industry 4.0 Center.</a:t>
            </a:r>
          </a:p>
          <a:p>
            <a:pPr marL="228594" indent="-228594">
              <a:buFont typeface="Arial" panose="020B0604020202020204" pitchFamily="34" charset="0"/>
              <a:buChar char="•"/>
            </a:pPr>
            <a:r>
              <a:rPr lang="en-US" altLang="ko-KR" sz="1600" dirty="0">
                <a:solidFill>
                  <a:schemeClr val="tx1">
                    <a:lumMod val="75000"/>
                    <a:lumOff val="25000"/>
                  </a:schemeClr>
                </a:solidFill>
              </a:rPr>
              <a:t>[Jan. 2017] Ph.D. degree, National Cheng Kung University.</a:t>
            </a:r>
            <a:endParaRPr lang="ko-KR" altLang="en-US" sz="1600" dirty="0">
              <a:solidFill>
                <a:schemeClr val="tx1">
                  <a:lumMod val="75000"/>
                  <a:lumOff val="2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3" y="1539584"/>
            <a:ext cx="1826681" cy="2322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직사각형 1">
            <a:extLst>
              <a:ext uri="{FF2B5EF4-FFF2-40B4-BE49-F238E27FC236}">
                <a16:creationId xmlns:a16="http://schemas.microsoft.com/office/drawing/2014/main" id="{340FA510-1236-492F-9E36-C54A8107DD30}"/>
              </a:ext>
            </a:extLst>
          </p:cNvPr>
          <p:cNvSpPr/>
          <p:nvPr/>
        </p:nvSpPr>
        <p:spPr>
          <a:xfrm>
            <a:off x="5392617" y="4648797"/>
            <a:ext cx="5718708" cy="2093365"/>
          </a:xfrm>
          <a:prstGeom prst="rect">
            <a:avLst/>
          </a:prstGeom>
        </p:spPr>
        <p:txBody>
          <a:bodyPr wrap="square" lIns="121917" tIns="60958" rIns="121917" bIns="60958">
            <a:spAutoFit/>
          </a:bodyPr>
          <a:lstStyle/>
          <a:p>
            <a:pPr marL="304792" indent="-304792">
              <a:buFont typeface="+mj-lt"/>
              <a:buAutoNum type="alphaLcParenR"/>
            </a:pPr>
            <a:r>
              <a:rPr lang="en-US" altLang="ko-KR" sz="1600" dirty="0">
                <a:solidFill>
                  <a:schemeClr val="tx1">
                    <a:lumMod val="75000"/>
                    <a:lumOff val="25000"/>
                  </a:schemeClr>
                </a:solidFill>
              </a:rPr>
              <a:t>Natural Language Processing</a:t>
            </a:r>
          </a:p>
          <a:p>
            <a:pPr marL="914377" lvl="1" indent="-304792">
              <a:buFont typeface="Wingdings" panose="05000000000000000000" pitchFamily="2" charset="2"/>
              <a:buChar char="ü"/>
            </a:pPr>
            <a:r>
              <a:rPr lang="en-US" altLang="ko-KR" sz="1600" dirty="0">
                <a:solidFill>
                  <a:schemeClr val="tx1">
                    <a:lumMod val="75000"/>
                    <a:lumOff val="25000"/>
                  </a:schemeClr>
                </a:solidFill>
              </a:rPr>
              <a:t>Natural Language Understanding</a:t>
            </a:r>
          </a:p>
          <a:p>
            <a:pPr marL="914377" lvl="1" indent="-304792">
              <a:buFont typeface="Wingdings" panose="05000000000000000000" pitchFamily="2" charset="2"/>
              <a:buChar char="ü"/>
            </a:pPr>
            <a:r>
              <a:rPr lang="en-US" altLang="ko-KR" sz="1600" dirty="0" err="1">
                <a:solidFill>
                  <a:schemeClr val="tx1">
                    <a:lumMod val="75000"/>
                    <a:lumOff val="25000"/>
                  </a:schemeClr>
                </a:solidFill>
              </a:rPr>
              <a:t>Chatbot</a:t>
            </a:r>
            <a:endParaRPr lang="en-US" altLang="ko-KR" sz="1600" dirty="0">
              <a:solidFill>
                <a:schemeClr val="tx1">
                  <a:lumMod val="75000"/>
                  <a:lumOff val="25000"/>
                </a:schemeClr>
              </a:solidFill>
            </a:endParaRPr>
          </a:p>
          <a:p>
            <a:pPr marL="914377" lvl="1" indent="-304792">
              <a:buFont typeface="Wingdings" panose="05000000000000000000" pitchFamily="2" charset="2"/>
              <a:buChar char="ü"/>
            </a:pPr>
            <a:r>
              <a:rPr lang="en-US" altLang="ko-KR" sz="1600" dirty="0">
                <a:solidFill>
                  <a:schemeClr val="tx1">
                    <a:lumMod val="75000"/>
                    <a:lumOff val="25000"/>
                  </a:schemeClr>
                </a:solidFill>
              </a:rPr>
              <a:t>Text Summarization / Classification</a:t>
            </a:r>
          </a:p>
          <a:p>
            <a:pPr marL="304792" indent="-304792">
              <a:buFont typeface="+mj-lt"/>
              <a:buAutoNum type="alphaLcParenR"/>
            </a:pPr>
            <a:r>
              <a:rPr lang="en-US" altLang="ko-KR" sz="1600" dirty="0">
                <a:solidFill>
                  <a:schemeClr val="tx1">
                    <a:lumMod val="75000"/>
                    <a:lumOff val="25000"/>
                  </a:schemeClr>
                </a:solidFill>
              </a:rPr>
              <a:t>Deep Learning</a:t>
            </a:r>
          </a:p>
          <a:p>
            <a:pPr marL="304792" indent="-304792">
              <a:buFont typeface="+mj-lt"/>
              <a:buAutoNum type="alphaLcParenR"/>
            </a:pPr>
            <a:r>
              <a:rPr lang="en-US" altLang="ko-KR" sz="1600" dirty="0">
                <a:solidFill>
                  <a:schemeClr val="tx1">
                    <a:lumMod val="75000"/>
                    <a:lumOff val="25000"/>
                  </a:schemeClr>
                </a:solidFill>
              </a:rPr>
              <a:t>Data Mining</a:t>
            </a:r>
          </a:p>
          <a:p>
            <a:pPr marL="304792" indent="-304792">
              <a:buFont typeface="+mj-lt"/>
              <a:buAutoNum type="alphaLcParenR"/>
            </a:pPr>
            <a:r>
              <a:rPr lang="en-US" altLang="ko-KR" sz="1600" dirty="0">
                <a:solidFill>
                  <a:schemeClr val="tx1">
                    <a:lumMod val="75000"/>
                    <a:lumOff val="25000"/>
                  </a:schemeClr>
                </a:solidFill>
              </a:rPr>
              <a:t>Internet of Things</a:t>
            </a:r>
          </a:p>
          <a:p>
            <a:pPr marL="914377" lvl="1" indent="-304792">
              <a:buFont typeface="Wingdings" panose="05000000000000000000" pitchFamily="2" charset="2"/>
              <a:buChar char="ü"/>
            </a:pPr>
            <a:r>
              <a:rPr lang="en-US" altLang="ko-KR" sz="1600" dirty="0">
                <a:solidFill>
                  <a:schemeClr val="tx1">
                    <a:lumMod val="75000"/>
                    <a:lumOff val="25000"/>
                  </a:schemeClr>
                </a:solidFill>
              </a:rPr>
              <a:t>Smart Speaker</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410310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600544"/>
            <a:ext cx="5445586" cy="1059325"/>
          </a:xfrm>
          <a:prstGeom prst="rect">
            <a:avLst/>
          </a:prstGeom>
          <a:noFill/>
        </p:spPr>
        <p:txBody>
          <a:bodyPr wrap="square" lIns="121917" tIns="60958" rIns="121917" bIns="60958" rtlCol="0" anchor="ctr">
            <a:spAutoFit/>
          </a:bodyPr>
          <a:lstStyle/>
          <a:p>
            <a:pPr>
              <a:lnSpc>
                <a:spcPts val="7200"/>
              </a:lnSpc>
            </a:pPr>
            <a:r>
              <a:rPr lang="en-US" altLang="ko-KR" sz="6600" dirty="0">
                <a:solidFill>
                  <a:schemeClr val="tx1">
                    <a:lumMod val="75000"/>
                    <a:lumOff val="25000"/>
                  </a:schemeClr>
                </a:solidFill>
                <a:cs typeface="Arial" pitchFamily="34" charset="0"/>
              </a:rPr>
              <a:t>Methodology</a:t>
            </a:r>
            <a:endParaRPr lang="ko-KR" altLang="en-US" sz="66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0012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fontScale="70000" lnSpcReduction="20000"/>
          </a:bodyPr>
          <a:lstStyle/>
          <a:p>
            <a:r>
              <a:rPr lang="en-US" dirty="0"/>
              <a:t>A.I. History</a:t>
            </a:r>
          </a:p>
        </p:txBody>
      </p:sp>
      <p:grpSp>
        <p:nvGrpSpPr>
          <p:cNvPr id="63" name="그룹 2">
            <a:extLst>
              <a:ext uri="{FF2B5EF4-FFF2-40B4-BE49-F238E27FC236}">
                <a16:creationId xmlns:a16="http://schemas.microsoft.com/office/drawing/2014/main" id="{E0F511DD-509E-4981-AE49-52C68B68922E}"/>
              </a:ext>
            </a:extLst>
          </p:cNvPr>
          <p:cNvGrpSpPr/>
          <p:nvPr/>
        </p:nvGrpSpPr>
        <p:grpSpPr>
          <a:xfrm>
            <a:off x="890923" y="3289224"/>
            <a:ext cx="10383223" cy="936321"/>
            <a:chOff x="891037" y="3385183"/>
            <a:chExt cx="10384574" cy="936104"/>
          </a:xfrm>
          <a:solidFill>
            <a:schemeClr val="accent1"/>
          </a:solidFill>
        </p:grpSpPr>
        <p:sp>
          <p:nvSpPr>
            <p:cNvPr id="64" name="Oval 11">
              <a:extLst>
                <a:ext uri="{FF2B5EF4-FFF2-40B4-BE49-F238E27FC236}">
                  <a16:creationId xmlns:a16="http://schemas.microsoft.com/office/drawing/2014/main" id="{6A01469E-6546-492E-8F6F-40BFF95DFC74}"/>
                </a:ext>
              </a:extLst>
            </p:cNvPr>
            <p:cNvSpPr/>
            <p:nvPr/>
          </p:nvSpPr>
          <p:spPr>
            <a:xfrm>
              <a:off x="891037" y="3474607"/>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5" name="Oval 11">
              <a:extLst>
                <a:ext uri="{FF2B5EF4-FFF2-40B4-BE49-F238E27FC236}">
                  <a16:creationId xmlns:a16="http://schemas.microsoft.com/office/drawing/2014/main" id="{72F58C56-3513-45CA-BD12-A42BA474ABEB}"/>
                </a:ext>
              </a:extLst>
            </p:cNvPr>
            <p:cNvSpPr/>
            <p:nvPr/>
          </p:nvSpPr>
          <p:spPr>
            <a:xfrm>
              <a:off x="2839789"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6" name="Oval 11">
              <a:extLst>
                <a:ext uri="{FF2B5EF4-FFF2-40B4-BE49-F238E27FC236}">
                  <a16:creationId xmlns:a16="http://schemas.microsoft.com/office/drawing/2014/main" id="{881209D7-319D-42BD-BDA7-A0D1F0C0EAEE}"/>
                </a:ext>
              </a:extLst>
            </p:cNvPr>
            <p:cNvSpPr/>
            <p:nvPr/>
          </p:nvSpPr>
          <p:spPr>
            <a:xfrm>
              <a:off x="4788541"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7" name="Oval 11">
              <a:extLst>
                <a:ext uri="{FF2B5EF4-FFF2-40B4-BE49-F238E27FC236}">
                  <a16:creationId xmlns:a16="http://schemas.microsoft.com/office/drawing/2014/main" id="{A9F56E4E-3EF0-49A1-9ED9-F0A8B693C485}"/>
                </a:ext>
              </a:extLst>
            </p:cNvPr>
            <p:cNvSpPr/>
            <p:nvPr/>
          </p:nvSpPr>
          <p:spPr>
            <a:xfrm>
              <a:off x="6737293"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8" name="Oval 11">
              <a:extLst>
                <a:ext uri="{FF2B5EF4-FFF2-40B4-BE49-F238E27FC236}">
                  <a16:creationId xmlns:a16="http://schemas.microsoft.com/office/drawing/2014/main" id="{76082D78-BE29-479E-B0F2-F91FC8DAC27A}"/>
                </a:ext>
              </a:extLst>
            </p:cNvPr>
            <p:cNvSpPr/>
            <p:nvPr/>
          </p:nvSpPr>
          <p:spPr>
            <a:xfrm>
              <a:off x="8686045"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6">
                <a:lumMod val="75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9" name="Oval 68">
              <a:extLst>
                <a:ext uri="{FF2B5EF4-FFF2-40B4-BE49-F238E27FC236}">
                  <a16:creationId xmlns:a16="http://schemas.microsoft.com/office/drawing/2014/main" id="{6C0D5D5F-9935-42E5-B441-322D0E63B4C7}"/>
                </a:ext>
              </a:extLst>
            </p:cNvPr>
            <p:cNvSpPr/>
            <p:nvPr/>
          </p:nvSpPr>
          <p:spPr>
            <a:xfrm>
              <a:off x="10339507" y="3385183"/>
              <a:ext cx="936104" cy="93610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70" name="Oval 69">
              <a:extLst>
                <a:ext uri="{FF2B5EF4-FFF2-40B4-BE49-F238E27FC236}">
                  <a16:creationId xmlns:a16="http://schemas.microsoft.com/office/drawing/2014/main" id="{273C8711-C0BC-4D75-9871-465704685B63}"/>
                </a:ext>
              </a:extLst>
            </p:cNvPr>
            <p:cNvSpPr/>
            <p:nvPr/>
          </p:nvSpPr>
          <p:spPr>
            <a:xfrm>
              <a:off x="10637064" y="3682740"/>
              <a:ext cx="340990" cy="34099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grpSp>
      <p:grpSp>
        <p:nvGrpSpPr>
          <p:cNvPr id="71" name="Group 70">
            <a:extLst>
              <a:ext uri="{FF2B5EF4-FFF2-40B4-BE49-F238E27FC236}">
                <a16:creationId xmlns:a16="http://schemas.microsoft.com/office/drawing/2014/main" id="{27F229F6-858E-4336-9F4F-805B607B857B}"/>
              </a:ext>
            </a:extLst>
          </p:cNvPr>
          <p:cNvGrpSpPr/>
          <p:nvPr/>
        </p:nvGrpSpPr>
        <p:grpSpPr>
          <a:xfrm>
            <a:off x="431315" y="1871138"/>
            <a:ext cx="2979388" cy="875029"/>
            <a:chOff x="731302" y="4139408"/>
            <a:chExt cx="1824474" cy="874826"/>
          </a:xfrm>
        </p:grpSpPr>
        <p:sp>
          <p:nvSpPr>
            <p:cNvPr id="73"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ko-KR" sz="1900" b="1" dirty="0" err="1">
                  <a:solidFill>
                    <a:schemeClr val="tx1">
                      <a:lumMod val="65000"/>
                      <a:lumOff val="35000"/>
                    </a:schemeClr>
                  </a:solidFill>
                  <a:cs typeface="Arial" pitchFamily="34" charset="0"/>
                </a:rPr>
                <a:t>Symbolicism</a:t>
              </a:r>
              <a:endParaRPr lang="ko-KR" altLang="en-US" sz="1900" b="1" dirty="0">
                <a:solidFill>
                  <a:schemeClr val="tx1">
                    <a:lumMod val="65000"/>
                    <a:lumOff val="35000"/>
                  </a:schemeClr>
                </a:solidFill>
                <a:cs typeface="Arial" pitchFamily="34" charset="0"/>
              </a:endParaRPr>
            </a:p>
          </p:txBody>
        </p:sp>
        <p:sp>
          <p:nvSpPr>
            <p:cNvPr id="74"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1950-1960</a:t>
              </a:r>
              <a:endParaRPr lang="ko-KR" altLang="en-US" sz="4300" b="1"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9E28C085-9289-4873-BAAD-F43595F520AF}"/>
              </a:ext>
            </a:extLst>
          </p:cNvPr>
          <p:cNvGrpSpPr/>
          <p:nvPr/>
        </p:nvGrpSpPr>
        <p:grpSpPr>
          <a:xfrm>
            <a:off x="8529665" y="4601712"/>
            <a:ext cx="3007294" cy="875029"/>
            <a:chOff x="731302" y="4139408"/>
            <a:chExt cx="1824474" cy="874826"/>
          </a:xfrm>
        </p:grpSpPr>
        <p:sp>
          <p:nvSpPr>
            <p:cNvPr id="82" name="TextBox 81">
              <a:extLst>
                <a:ext uri="{FF2B5EF4-FFF2-40B4-BE49-F238E27FC236}">
                  <a16:creationId xmlns:a16="http://schemas.microsoft.com/office/drawing/2014/main" id="{E7122F41-A8DF-43C9-A219-D66A180E50D3}"/>
                </a:ext>
              </a:extLst>
            </p:cNvPr>
            <p:cNvSpPr txBox="1"/>
            <p:nvPr/>
          </p:nvSpPr>
          <p:spPr>
            <a:xfrm>
              <a:off x="731302" y="4139408"/>
              <a:ext cx="1824474" cy="656590"/>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2006-Now</a:t>
              </a:r>
              <a:endParaRPr lang="ko-KR" altLang="en-US" sz="4300" b="1" dirty="0">
                <a:solidFill>
                  <a:schemeClr val="accent1"/>
                </a:solidFill>
                <a:cs typeface="Arial" pitchFamily="34" charset="0"/>
              </a:endParaRPr>
            </a:p>
          </p:txBody>
        </p:sp>
        <p:sp>
          <p:nvSpPr>
            <p:cNvPr id="81" name="TextBox 80">
              <a:extLst>
                <a:ext uri="{FF2B5EF4-FFF2-40B4-BE49-F238E27FC236}">
                  <a16:creationId xmlns:a16="http://schemas.microsoft.com/office/drawing/2014/main" id="{C31E8A83-DCA7-4AB0-B921-AEF903BFE6E1}"/>
                </a:ext>
              </a:extLst>
            </p:cNvPr>
            <p:cNvSpPr txBox="1"/>
            <p:nvPr/>
          </p:nvSpPr>
          <p:spPr>
            <a:xfrm>
              <a:off x="731302" y="4629602"/>
              <a:ext cx="1824474" cy="384632"/>
            </a:xfrm>
            <a:prstGeom prst="rect">
              <a:avLst/>
            </a:prstGeom>
            <a:noFill/>
          </p:spPr>
          <p:txBody>
            <a:bodyPr wrap="square" lIns="108000" rIns="108000" rtlCol="0">
              <a:spAutoFit/>
            </a:bodyPr>
            <a:lstStyle/>
            <a:p>
              <a:r>
                <a:rPr lang="en-US" altLang="ko-KR" sz="1900" b="1" dirty="0">
                  <a:solidFill>
                    <a:schemeClr val="tx1">
                      <a:lumMod val="65000"/>
                      <a:lumOff val="35000"/>
                    </a:schemeClr>
                  </a:solidFill>
                  <a:cs typeface="Arial" pitchFamily="34" charset="0"/>
                </a:rPr>
                <a:t>Deep Learning</a:t>
              </a:r>
              <a:endParaRPr lang="ko-KR" altLang="en-US" sz="1900" b="1" dirty="0">
                <a:solidFill>
                  <a:schemeClr val="tx1">
                    <a:lumMod val="65000"/>
                    <a:lumOff val="35000"/>
                  </a:schemeClr>
                </a:solidFill>
                <a:cs typeface="Arial" pitchFamily="34" charset="0"/>
              </a:endParaRPr>
            </a:p>
          </p:txBody>
        </p:sp>
      </p:grpSp>
      <p:grpSp>
        <p:nvGrpSpPr>
          <p:cNvPr id="83" name="Group 82">
            <a:extLst>
              <a:ext uri="{FF2B5EF4-FFF2-40B4-BE49-F238E27FC236}">
                <a16:creationId xmlns:a16="http://schemas.microsoft.com/office/drawing/2014/main" id="{5BE62D5A-FC98-4435-A898-77D1D9F64783}"/>
              </a:ext>
            </a:extLst>
          </p:cNvPr>
          <p:cNvGrpSpPr/>
          <p:nvPr/>
        </p:nvGrpSpPr>
        <p:grpSpPr>
          <a:xfrm>
            <a:off x="8271947" y="1811516"/>
            <a:ext cx="3032767" cy="1188096"/>
            <a:chOff x="731302" y="4139408"/>
            <a:chExt cx="1824474" cy="1187820"/>
          </a:xfrm>
        </p:grpSpPr>
        <p:sp>
          <p:nvSpPr>
            <p:cNvPr id="86" name="TextBox 85">
              <a:extLst>
                <a:ext uri="{FF2B5EF4-FFF2-40B4-BE49-F238E27FC236}">
                  <a16:creationId xmlns:a16="http://schemas.microsoft.com/office/drawing/2014/main" id="{50ACF341-B048-46E5-8FA1-44FF1596C873}"/>
                </a:ext>
              </a:extLst>
            </p:cNvPr>
            <p:cNvSpPr txBox="1"/>
            <p:nvPr/>
          </p:nvSpPr>
          <p:spPr>
            <a:xfrm>
              <a:off x="731302" y="4139408"/>
              <a:ext cx="1824474" cy="656590"/>
            </a:xfrm>
            <a:prstGeom prst="rect">
              <a:avLst/>
            </a:prstGeom>
            <a:noFill/>
          </p:spPr>
          <p:txBody>
            <a:bodyPr wrap="square" lIns="108000" tIns="0" rIns="0" bIns="0" rtlCol="0">
              <a:spAutoFit/>
            </a:bodyPr>
            <a:lstStyle/>
            <a:p>
              <a:pPr algn="r"/>
              <a:r>
                <a:rPr lang="en-US" altLang="ko-KR" sz="4300" b="1" dirty="0">
                  <a:solidFill>
                    <a:schemeClr val="accent6"/>
                  </a:solidFill>
                  <a:cs typeface="Arial" pitchFamily="34" charset="0"/>
                </a:rPr>
                <a:t>2020</a:t>
              </a:r>
              <a:r>
                <a:rPr lang="en-US" altLang="zh-TW" sz="4300" b="1" dirty="0">
                  <a:solidFill>
                    <a:schemeClr val="accent6"/>
                  </a:solidFill>
                  <a:cs typeface="Arial" pitchFamily="34" charset="0"/>
                </a:rPr>
                <a:t>-Future</a:t>
              </a:r>
              <a:endParaRPr lang="ko-KR" altLang="en-US" sz="4300" b="1" dirty="0">
                <a:solidFill>
                  <a:schemeClr val="accent6"/>
                </a:solidFill>
                <a:cs typeface="Arial" pitchFamily="34" charset="0"/>
              </a:endParaRPr>
            </a:p>
          </p:txBody>
        </p:sp>
        <p:sp>
          <p:nvSpPr>
            <p:cNvPr id="85" name="TextBox 84">
              <a:extLst>
                <a:ext uri="{FF2B5EF4-FFF2-40B4-BE49-F238E27FC236}">
                  <a16:creationId xmlns:a16="http://schemas.microsoft.com/office/drawing/2014/main" id="{D20D68CF-7813-4F4F-A721-25AD1B92AE8C}"/>
                </a:ext>
              </a:extLst>
            </p:cNvPr>
            <p:cNvSpPr txBox="1"/>
            <p:nvPr/>
          </p:nvSpPr>
          <p:spPr>
            <a:xfrm>
              <a:off x="731302" y="4629602"/>
              <a:ext cx="1824474" cy="697626"/>
            </a:xfrm>
            <a:prstGeom prst="rect">
              <a:avLst/>
            </a:prstGeom>
            <a:noFill/>
          </p:spPr>
          <p:txBody>
            <a:bodyPr wrap="square" lIns="108000" rIns="108000" rtlCol="0">
              <a:spAutoFit/>
            </a:bodyPr>
            <a:lstStyle/>
            <a:p>
              <a:pPr algn="r"/>
              <a:r>
                <a:rPr lang="en-US" altLang="zh-TW" sz="1900" b="1" dirty="0">
                  <a:solidFill>
                    <a:schemeClr val="accent6"/>
                  </a:solidFill>
                  <a:cs typeface="Arial" pitchFamily="34" charset="0"/>
                </a:rPr>
                <a:t>What’s Next?</a:t>
              </a:r>
            </a:p>
            <a:p>
              <a:pPr algn="r"/>
              <a:r>
                <a:rPr lang="en-US" altLang="ko-KR" sz="1900" b="1" dirty="0">
                  <a:solidFill>
                    <a:schemeClr val="accent6"/>
                  </a:solidFill>
                  <a:cs typeface="Arial" pitchFamily="34" charset="0"/>
                </a:rPr>
                <a:t>Where is Intelligence?</a:t>
              </a:r>
              <a:endParaRPr lang="ko-KR" altLang="en-US" sz="1900" b="1" dirty="0">
                <a:solidFill>
                  <a:schemeClr val="accent6"/>
                </a:solidFill>
                <a:cs typeface="Arial" pitchFamily="34" charset="0"/>
              </a:endParaRPr>
            </a:p>
          </p:txBody>
        </p:sp>
      </p:grpSp>
      <p:grpSp>
        <p:nvGrpSpPr>
          <p:cNvPr id="31" name="Group 70">
            <a:extLst>
              <a:ext uri="{FF2B5EF4-FFF2-40B4-BE49-F238E27FC236}">
                <a16:creationId xmlns:a16="http://schemas.microsoft.com/office/drawing/2014/main" id="{27F229F6-858E-4336-9F4F-805B607B857B}"/>
              </a:ext>
            </a:extLst>
          </p:cNvPr>
          <p:cNvGrpSpPr/>
          <p:nvPr/>
        </p:nvGrpSpPr>
        <p:grpSpPr>
          <a:xfrm>
            <a:off x="4583182" y="4576307"/>
            <a:ext cx="2979388" cy="875029"/>
            <a:chOff x="731302" y="4139408"/>
            <a:chExt cx="1824474" cy="874826"/>
          </a:xfrm>
        </p:grpSpPr>
        <p:sp>
          <p:nvSpPr>
            <p:cNvPr id="32"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r>
                <a:rPr lang="en-US" altLang="zh-TW" sz="1900" b="1" dirty="0">
                  <a:solidFill>
                    <a:schemeClr val="tx1">
                      <a:lumMod val="65000"/>
                      <a:lumOff val="35000"/>
                    </a:schemeClr>
                  </a:solidFill>
                  <a:cs typeface="Arial" pitchFamily="34" charset="0"/>
                </a:rPr>
                <a:t>Expert Systems</a:t>
              </a:r>
              <a:endParaRPr lang="ko-KR" altLang="en-US" sz="1900" b="1" dirty="0">
                <a:solidFill>
                  <a:schemeClr val="tx1">
                    <a:lumMod val="65000"/>
                    <a:lumOff val="35000"/>
                  </a:schemeClr>
                </a:solidFill>
                <a:cs typeface="Arial" pitchFamily="34" charset="0"/>
              </a:endParaRPr>
            </a:p>
          </p:txBody>
        </p:sp>
        <p:sp>
          <p:nvSpPr>
            <p:cNvPr id="33"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1980-1990</a:t>
              </a:r>
              <a:endParaRPr lang="ko-KR" altLang="en-US" sz="4300" b="1" dirty="0">
                <a:solidFill>
                  <a:schemeClr val="accent1"/>
                </a:solidFill>
                <a:cs typeface="Arial" pitchFamily="34" charset="0"/>
              </a:endParaRPr>
            </a:p>
          </p:txBody>
        </p:sp>
      </p:grpSp>
      <p:grpSp>
        <p:nvGrpSpPr>
          <p:cNvPr id="34" name="Group 70">
            <a:extLst>
              <a:ext uri="{FF2B5EF4-FFF2-40B4-BE49-F238E27FC236}">
                <a16:creationId xmlns:a16="http://schemas.microsoft.com/office/drawing/2014/main" id="{27F229F6-858E-4336-9F4F-805B607B857B}"/>
              </a:ext>
            </a:extLst>
          </p:cNvPr>
          <p:cNvGrpSpPr/>
          <p:nvPr/>
        </p:nvGrpSpPr>
        <p:grpSpPr>
          <a:xfrm>
            <a:off x="4267796" y="1845254"/>
            <a:ext cx="2979388" cy="875029"/>
            <a:chOff x="731302" y="4139408"/>
            <a:chExt cx="1824474" cy="874826"/>
          </a:xfrm>
        </p:grpSpPr>
        <p:sp>
          <p:nvSpPr>
            <p:cNvPr id="35"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zh-TW" sz="1900" b="1" dirty="0">
                  <a:solidFill>
                    <a:schemeClr val="tx1">
                      <a:lumMod val="65000"/>
                      <a:lumOff val="35000"/>
                    </a:schemeClr>
                  </a:solidFill>
                  <a:cs typeface="Arial" pitchFamily="34" charset="0"/>
                </a:rPr>
                <a:t>Machine Learning</a:t>
              </a:r>
              <a:endParaRPr lang="ko-KR" altLang="en-US" sz="1900" b="1" dirty="0">
                <a:solidFill>
                  <a:schemeClr val="tx1">
                    <a:lumMod val="65000"/>
                    <a:lumOff val="35000"/>
                  </a:schemeClr>
                </a:solidFill>
                <a:cs typeface="Arial" pitchFamily="34" charset="0"/>
              </a:endParaRPr>
            </a:p>
          </p:txBody>
        </p:sp>
        <p:sp>
          <p:nvSpPr>
            <p:cNvPr id="36"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1990-Now</a:t>
              </a:r>
              <a:endParaRPr lang="ko-KR" altLang="en-US" sz="4300" b="1" dirty="0">
                <a:solidFill>
                  <a:schemeClr val="accent1"/>
                </a:solidFill>
                <a:cs typeface="Arial" pitchFamily="34" charset="0"/>
              </a:endParaRPr>
            </a:p>
          </p:txBody>
        </p:sp>
      </p:grpSp>
      <p:sp>
        <p:nvSpPr>
          <p:cNvPr id="3" name="直線圖說文字 1 2"/>
          <p:cNvSpPr/>
          <p:nvPr/>
        </p:nvSpPr>
        <p:spPr>
          <a:xfrm>
            <a:off x="1007303" y="4582189"/>
            <a:ext cx="1743288" cy="726131"/>
          </a:xfrm>
          <a:prstGeom prst="borderCallout1">
            <a:avLst>
              <a:gd name="adj1" fmla="val 2777"/>
              <a:gd name="adj2" fmla="val 103171"/>
              <a:gd name="adj3" fmla="val -112020"/>
              <a:gd name="adj4" fmla="val 193788"/>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Backpropagation &amp; Convolution,</a:t>
            </a:r>
          </a:p>
          <a:p>
            <a:pPr algn="ctr"/>
            <a:r>
              <a:rPr lang="en-US" altLang="zh-TW" sz="1600" dirty="0"/>
              <a:t>1980s</a:t>
            </a:r>
            <a:endParaRPr lang="zh-TW" altLang="en-US" sz="1600" dirty="0"/>
          </a:p>
        </p:txBody>
      </p:sp>
      <p:sp>
        <p:nvSpPr>
          <p:cNvPr id="38" name="直線圖說文字 1 37"/>
          <p:cNvSpPr/>
          <p:nvPr/>
        </p:nvSpPr>
        <p:spPr>
          <a:xfrm>
            <a:off x="239318" y="2781573"/>
            <a:ext cx="1247976" cy="607502"/>
          </a:xfrm>
          <a:prstGeom prst="borderCallout1">
            <a:avLst>
              <a:gd name="adj1" fmla="val 97984"/>
              <a:gd name="adj2" fmla="val 98672"/>
              <a:gd name="adj3" fmla="val 155056"/>
              <a:gd name="adj4" fmla="val 177435"/>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Perceptron, </a:t>
            </a:r>
          </a:p>
          <a:p>
            <a:pPr algn="ctr"/>
            <a:r>
              <a:rPr lang="en-US" altLang="zh-TW" sz="1600" dirty="0"/>
              <a:t>1957-1962</a:t>
            </a:r>
            <a:endParaRPr lang="zh-TW" altLang="en-US" sz="1600" dirty="0"/>
          </a:p>
        </p:txBody>
      </p:sp>
      <p:sp>
        <p:nvSpPr>
          <p:cNvPr id="39" name="直線圖說文字 1 38"/>
          <p:cNvSpPr/>
          <p:nvPr/>
        </p:nvSpPr>
        <p:spPr>
          <a:xfrm>
            <a:off x="5366575" y="2900139"/>
            <a:ext cx="1247976" cy="465935"/>
          </a:xfrm>
          <a:prstGeom prst="borderCallout1">
            <a:avLst>
              <a:gd name="adj1" fmla="val 51677"/>
              <a:gd name="adj2" fmla="val 103740"/>
              <a:gd name="adj3" fmla="val 179257"/>
              <a:gd name="adj4" fmla="val 197480"/>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SVM, </a:t>
            </a:r>
          </a:p>
          <a:p>
            <a:pPr algn="ctr"/>
            <a:r>
              <a:rPr lang="en-US" altLang="zh-TW" sz="1600" dirty="0"/>
              <a:t>1995</a:t>
            </a:r>
            <a:endParaRPr lang="zh-TW" altLang="en-US" sz="1600" dirty="0"/>
          </a:p>
        </p:txBody>
      </p:sp>
      <p:sp>
        <p:nvSpPr>
          <p:cNvPr id="40" name="直線圖說文字 1 39"/>
          <p:cNvSpPr/>
          <p:nvPr/>
        </p:nvSpPr>
        <p:spPr>
          <a:xfrm>
            <a:off x="6735636" y="5163377"/>
            <a:ext cx="1743288" cy="726131"/>
          </a:xfrm>
          <a:prstGeom prst="borderCallout1">
            <a:avLst>
              <a:gd name="adj1" fmla="val -6729"/>
              <a:gd name="adj2" fmla="val 59631"/>
              <a:gd name="adj3" fmla="val -190447"/>
              <a:gd name="adj4" fmla="val 188179"/>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err="1"/>
              <a:t>AlphaGo</a:t>
            </a:r>
            <a:r>
              <a:rPr lang="en-US" altLang="zh-TW" sz="1600" dirty="0"/>
              <a:t>, 2016</a:t>
            </a:r>
            <a:endParaRPr lang="zh-TW" altLang="en-US" sz="1600" dirty="0"/>
          </a:p>
        </p:txBody>
      </p:sp>
      <p:sp>
        <p:nvSpPr>
          <p:cNvPr id="4" name="文字方塊 3"/>
          <p:cNvSpPr txBox="1"/>
          <p:nvPr/>
        </p:nvSpPr>
        <p:spPr>
          <a:xfrm>
            <a:off x="1778070" y="2599504"/>
            <a:ext cx="1609633" cy="369418"/>
          </a:xfrm>
          <a:prstGeom prst="rect">
            <a:avLst/>
          </a:prstGeom>
          <a:noFill/>
        </p:spPr>
        <p:txBody>
          <a:bodyPr wrap="none" lIns="121917" tIns="60958" rIns="121917" bIns="60958" rtlCol="0">
            <a:spAutoFit/>
          </a:bodyPr>
          <a:lstStyle/>
          <a:p>
            <a:r>
              <a:rPr lang="en-US" altLang="zh-TW" sz="1600" dirty="0"/>
              <a:t>Thinking &amp; Logic</a:t>
            </a:r>
            <a:endParaRPr lang="zh-TW" altLang="en-US" sz="1600" dirty="0"/>
          </a:p>
        </p:txBody>
      </p:sp>
      <p:sp>
        <p:nvSpPr>
          <p:cNvPr id="42" name="文字方塊 41"/>
          <p:cNvSpPr txBox="1"/>
          <p:nvPr/>
        </p:nvSpPr>
        <p:spPr>
          <a:xfrm>
            <a:off x="4606184" y="5323110"/>
            <a:ext cx="1864628" cy="369418"/>
          </a:xfrm>
          <a:prstGeom prst="rect">
            <a:avLst/>
          </a:prstGeom>
          <a:noFill/>
        </p:spPr>
        <p:txBody>
          <a:bodyPr wrap="none" lIns="121917" tIns="60958" rIns="121917" bIns="60958" rtlCol="0">
            <a:spAutoFit/>
          </a:bodyPr>
          <a:lstStyle/>
          <a:p>
            <a:r>
              <a:rPr lang="en-US" altLang="zh-TW" sz="1600" dirty="0"/>
              <a:t>Domain Knowledge</a:t>
            </a:r>
            <a:endParaRPr lang="zh-TW" altLang="en-US" sz="1600" dirty="0"/>
          </a:p>
        </p:txBody>
      </p:sp>
      <p:sp>
        <p:nvSpPr>
          <p:cNvPr id="43" name="文字方塊 42"/>
          <p:cNvSpPr txBox="1"/>
          <p:nvPr/>
        </p:nvSpPr>
        <p:spPr>
          <a:xfrm>
            <a:off x="6556776" y="2571016"/>
            <a:ext cx="632911" cy="369418"/>
          </a:xfrm>
          <a:prstGeom prst="rect">
            <a:avLst/>
          </a:prstGeom>
          <a:noFill/>
        </p:spPr>
        <p:txBody>
          <a:bodyPr wrap="none" lIns="121917" tIns="60958" rIns="121917" bIns="60958" rtlCol="0">
            <a:spAutoFit/>
          </a:bodyPr>
          <a:lstStyle/>
          <a:p>
            <a:r>
              <a:rPr lang="en-US" altLang="zh-TW" sz="1600" dirty="0"/>
              <a:t>Data</a:t>
            </a:r>
            <a:endParaRPr lang="zh-TW" altLang="en-US" sz="1600" dirty="0"/>
          </a:p>
        </p:txBody>
      </p:sp>
      <p:sp>
        <p:nvSpPr>
          <p:cNvPr id="44" name="文字方塊 43"/>
          <p:cNvSpPr txBox="1"/>
          <p:nvPr/>
        </p:nvSpPr>
        <p:spPr>
          <a:xfrm>
            <a:off x="8552665" y="5339474"/>
            <a:ext cx="1608969" cy="369418"/>
          </a:xfrm>
          <a:prstGeom prst="rect">
            <a:avLst/>
          </a:prstGeom>
          <a:noFill/>
        </p:spPr>
        <p:txBody>
          <a:bodyPr wrap="square" lIns="121917" tIns="60958" rIns="121917" bIns="60958" rtlCol="0">
            <a:spAutoFit/>
          </a:bodyPr>
          <a:lstStyle/>
          <a:p>
            <a:r>
              <a:rPr lang="en-US" altLang="zh-TW" sz="1600" dirty="0"/>
              <a:t>Data &amp; Features</a:t>
            </a:r>
            <a:endParaRPr lang="zh-TW" altLang="en-US" sz="1600" dirty="0"/>
          </a:p>
        </p:txBody>
      </p:sp>
      <p:sp>
        <p:nvSpPr>
          <p:cNvPr id="5" name="文字方塊 4"/>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332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A.I. Methodology</a:t>
            </a:r>
          </a:p>
        </p:txBody>
      </p:sp>
      <p:grpSp>
        <p:nvGrpSpPr>
          <p:cNvPr id="14" name="Group 13">
            <a:extLst>
              <a:ext uri="{FF2B5EF4-FFF2-40B4-BE49-F238E27FC236}">
                <a16:creationId xmlns:a16="http://schemas.microsoft.com/office/drawing/2014/main" id="{6452511E-D999-46CF-A13B-8985C724C614}"/>
              </a:ext>
            </a:extLst>
          </p:cNvPr>
          <p:cNvGrpSpPr/>
          <p:nvPr/>
        </p:nvGrpSpPr>
        <p:grpSpPr>
          <a:xfrm>
            <a:off x="8742815" y="2158990"/>
            <a:ext cx="2653756" cy="871932"/>
            <a:chOff x="-475010" y="1114178"/>
            <a:chExt cx="4241713" cy="871729"/>
          </a:xfrm>
        </p:grpSpPr>
        <p:sp>
          <p:nvSpPr>
            <p:cNvPr id="15" name="TextBox 14">
              <a:extLst>
                <a:ext uri="{FF2B5EF4-FFF2-40B4-BE49-F238E27FC236}">
                  <a16:creationId xmlns:a16="http://schemas.microsoft.com/office/drawing/2014/main" id="{DAC8610E-CFCB-45C3-96BE-04937F5D1E7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Semi-supervised Learning</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0C10FE5-C25C-48B7-BCFD-76E2C4964244}"/>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train a supervised learning model, and then retrain the model to improve its robustness by unlabeled data.</a:t>
              </a:r>
            </a:p>
          </p:txBody>
        </p:sp>
      </p:grpSp>
      <p:sp>
        <p:nvSpPr>
          <p:cNvPr id="17" name="Oval 16">
            <a:extLst>
              <a:ext uri="{FF2B5EF4-FFF2-40B4-BE49-F238E27FC236}">
                <a16:creationId xmlns:a16="http://schemas.microsoft.com/office/drawing/2014/main" id="{00049849-4849-4F68-BE26-3FB6273CCA28}"/>
              </a:ext>
            </a:extLst>
          </p:cNvPr>
          <p:cNvSpPr/>
          <p:nvPr/>
        </p:nvSpPr>
        <p:spPr>
          <a:xfrm>
            <a:off x="9786629" y="1572691"/>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19" name="Group 18">
            <a:extLst>
              <a:ext uri="{FF2B5EF4-FFF2-40B4-BE49-F238E27FC236}">
                <a16:creationId xmlns:a16="http://schemas.microsoft.com/office/drawing/2014/main" id="{BA8494F4-A3CA-45EE-8213-3BD616C1FE89}"/>
              </a:ext>
            </a:extLst>
          </p:cNvPr>
          <p:cNvGrpSpPr/>
          <p:nvPr/>
        </p:nvGrpSpPr>
        <p:grpSpPr>
          <a:xfrm>
            <a:off x="8742815" y="4688387"/>
            <a:ext cx="2653756" cy="871932"/>
            <a:chOff x="-475010" y="1114178"/>
            <a:chExt cx="4241713" cy="871729"/>
          </a:xfrm>
        </p:grpSpPr>
        <p:sp>
          <p:nvSpPr>
            <p:cNvPr id="20" name="TextBox 19">
              <a:extLst>
                <a:ext uri="{FF2B5EF4-FFF2-40B4-BE49-F238E27FC236}">
                  <a16:creationId xmlns:a16="http://schemas.microsoft.com/office/drawing/2014/main" id="{16CFDEEF-6E21-4A86-AFEF-7376BD83C8F2}"/>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rgbClr val="FF0000"/>
                  </a:solidFill>
                  <a:cs typeface="Arial" pitchFamily="34" charset="0"/>
                </a:rPr>
                <a:t>Reinforcement Learning</a:t>
              </a:r>
              <a:endParaRPr lang="ko-KR" altLang="en-US" sz="1400" b="1" dirty="0">
                <a:solidFill>
                  <a:srgbClr val="FF0000"/>
                </a:solidFill>
                <a:cs typeface="Arial" pitchFamily="34" charset="0"/>
              </a:endParaRPr>
            </a:p>
          </p:txBody>
        </p:sp>
        <p:sp>
          <p:nvSpPr>
            <p:cNvPr id="21" name="TextBox 20">
              <a:extLst>
                <a:ext uri="{FF2B5EF4-FFF2-40B4-BE49-F238E27FC236}">
                  <a16:creationId xmlns:a16="http://schemas.microsoft.com/office/drawing/2014/main" id="{D9A4AE10-8AB8-4BE7-A803-10C2A433858E}"/>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set reasonable rewards of game rules to the RL model, and then train the model via trial and error.</a:t>
              </a:r>
            </a:p>
          </p:txBody>
        </p:sp>
      </p:grpSp>
      <p:sp>
        <p:nvSpPr>
          <p:cNvPr id="22" name="Oval 21">
            <a:extLst>
              <a:ext uri="{FF2B5EF4-FFF2-40B4-BE49-F238E27FC236}">
                <a16:creationId xmlns:a16="http://schemas.microsoft.com/office/drawing/2014/main" id="{EA7A5ADD-8B1C-4FF5-9A49-C4F5B0E8A660}"/>
              </a:ext>
            </a:extLst>
          </p:cNvPr>
          <p:cNvSpPr/>
          <p:nvPr/>
        </p:nvSpPr>
        <p:spPr>
          <a:xfrm>
            <a:off x="9786629" y="4102088"/>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3" name="Group 22">
            <a:extLst>
              <a:ext uri="{FF2B5EF4-FFF2-40B4-BE49-F238E27FC236}">
                <a16:creationId xmlns:a16="http://schemas.microsoft.com/office/drawing/2014/main" id="{E2648170-B5A0-4DCB-A1B4-3221D3699F1B}"/>
              </a:ext>
            </a:extLst>
          </p:cNvPr>
          <p:cNvGrpSpPr/>
          <p:nvPr/>
        </p:nvGrpSpPr>
        <p:grpSpPr>
          <a:xfrm>
            <a:off x="840449" y="2167884"/>
            <a:ext cx="2653756" cy="871932"/>
            <a:chOff x="-475010" y="1114178"/>
            <a:chExt cx="4241713" cy="871729"/>
          </a:xfrm>
        </p:grpSpPr>
        <p:sp>
          <p:nvSpPr>
            <p:cNvPr id="24" name="TextBox 23">
              <a:extLst>
                <a:ext uri="{FF2B5EF4-FFF2-40B4-BE49-F238E27FC236}">
                  <a16:creationId xmlns:a16="http://schemas.microsoft.com/office/drawing/2014/main" id="{5B305E82-85DA-4D1C-8F82-6C2FEFD440C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Unsupervised Learning</a:t>
              </a:r>
              <a:endParaRPr lang="ko-KR" altLang="en-US" sz="1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0C86D4BE-13AF-4987-914A-4CDEFEFCBFD5}"/>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Discover the similarities between data. </a:t>
              </a:r>
            </a:p>
            <a:p>
              <a:pPr algn="just"/>
              <a:r>
                <a:rPr lang="en-US" altLang="zh-TW" sz="1200" dirty="0">
                  <a:solidFill>
                    <a:schemeClr val="tx1">
                      <a:lumMod val="75000"/>
                      <a:lumOff val="25000"/>
                    </a:schemeClr>
                  </a:solidFill>
                  <a:cs typeface="Arial" pitchFamily="34" charset="0"/>
                </a:rPr>
                <a:t>M</a:t>
              </a:r>
              <a:r>
                <a:rPr lang="en-US" altLang="ko-KR" sz="1200" dirty="0">
                  <a:solidFill>
                    <a:schemeClr val="tx1">
                      <a:lumMod val="75000"/>
                      <a:lumOff val="25000"/>
                    </a:schemeClr>
                  </a:solidFill>
                  <a:cs typeface="Arial" pitchFamily="34" charset="0"/>
                </a:rPr>
                <a:t>ake the similar ones to be a group</a:t>
              </a:r>
              <a:r>
                <a:rPr lang="en-US" altLang="zh-TW"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S</a:t>
              </a:r>
              <a:r>
                <a:rPr lang="en-US" altLang="ko-KR" sz="1200" dirty="0">
                  <a:solidFill>
                    <a:schemeClr val="tx1">
                      <a:lumMod val="75000"/>
                      <a:lumOff val="25000"/>
                    </a:schemeClr>
                  </a:solidFill>
                  <a:cs typeface="Arial" pitchFamily="34" charset="0"/>
                </a:rPr>
                <a:t>eparate </a:t>
              </a:r>
              <a:r>
                <a:rPr lang="en-US" altLang="ko-KR" sz="1200" dirty="0" err="1">
                  <a:solidFill>
                    <a:schemeClr val="tx1">
                      <a:lumMod val="75000"/>
                      <a:lumOff val="25000"/>
                    </a:schemeClr>
                  </a:solidFill>
                  <a:cs typeface="Arial" pitchFamily="34" charset="0"/>
                </a:rPr>
                <a:t>unsimilar</a:t>
              </a:r>
              <a:r>
                <a:rPr lang="en-US" altLang="ko-KR" sz="1200" dirty="0">
                  <a:solidFill>
                    <a:schemeClr val="tx1">
                      <a:lumMod val="75000"/>
                      <a:lumOff val="25000"/>
                    </a:schemeClr>
                  </a:solidFill>
                  <a:cs typeface="Arial" pitchFamily="34" charset="0"/>
                </a:rPr>
                <a:t> groups</a:t>
              </a:r>
              <a:r>
                <a:rPr lang="zh-TW" altLang="en-US"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as possible</a:t>
              </a:r>
              <a:r>
                <a:rPr lang="en-US" altLang="ko-KR" sz="1200" dirty="0">
                  <a:solidFill>
                    <a:schemeClr val="tx1">
                      <a:lumMod val="75000"/>
                      <a:lumOff val="25000"/>
                    </a:schemeClr>
                  </a:solidFill>
                  <a:cs typeface="Arial" pitchFamily="34" charset="0"/>
                </a:rPr>
                <a:t>.</a:t>
              </a:r>
            </a:p>
          </p:txBody>
        </p:sp>
      </p:grpSp>
      <p:sp>
        <p:nvSpPr>
          <p:cNvPr id="26" name="Oval 25">
            <a:extLst>
              <a:ext uri="{FF2B5EF4-FFF2-40B4-BE49-F238E27FC236}">
                <a16:creationId xmlns:a16="http://schemas.microsoft.com/office/drawing/2014/main" id="{ADDB96A4-5224-4635-970A-C297E383EE10}"/>
              </a:ext>
            </a:extLst>
          </p:cNvPr>
          <p:cNvSpPr/>
          <p:nvPr/>
        </p:nvSpPr>
        <p:spPr>
          <a:xfrm>
            <a:off x="1884264" y="1581585"/>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dirty="0">
              <a:solidFill>
                <a:schemeClr val="accent1"/>
              </a:solidFill>
            </a:endParaRPr>
          </a:p>
        </p:txBody>
      </p:sp>
      <p:grpSp>
        <p:nvGrpSpPr>
          <p:cNvPr id="27" name="Group 26">
            <a:extLst>
              <a:ext uri="{FF2B5EF4-FFF2-40B4-BE49-F238E27FC236}">
                <a16:creationId xmlns:a16="http://schemas.microsoft.com/office/drawing/2014/main" id="{2A4326EA-2284-40C1-AD9A-9D63C0A1C96E}"/>
              </a:ext>
            </a:extLst>
          </p:cNvPr>
          <p:cNvGrpSpPr/>
          <p:nvPr/>
        </p:nvGrpSpPr>
        <p:grpSpPr>
          <a:xfrm>
            <a:off x="840449" y="4697282"/>
            <a:ext cx="2653756" cy="871932"/>
            <a:chOff x="-475010" y="1114178"/>
            <a:chExt cx="4241713" cy="871729"/>
          </a:xfrm>
        </p:grpSpPr>
        <p:sp>
          <p:nvSpPr>
            <p:cNvPr id="28" name="TextBox 27">
              <a:extLst>
                <a:ext uri="{FF2B5EF4-FFF2-40B4-BE49-F238E27FC236}">
                  <a16:creationId xmlns:a16="http://schemas.microsoft.com/office/drawing/2014/main" id="{660C30D1-F21B-49D0-BAA9-98005FD92E9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Supervised Learning</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CC97A67-6BCE-4760-9302-D12B978997E0}"/>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Classify data into multiple categories.</a:t>
              </a:r>
            </a:p>
            <a:p>
              <a:pPr algn="just"/>
              <a:r>
                <a:rPr lang="en-US" altLang="ko-KR" sz="1200" dirty="0">
                  <a:solidFill>
                    <a:schemeClr val="tx1">
                      <a:lumMod val="75000"/>
                      <a:lumOff val="25000"/>
                    </a:schemeClr>
                  </a:solidFill>
                  <a:cs typeface="Arial" pitchFamily="34" charset="0"/>
                </a:rPr>
                <a:t>Learn the identification rules from data and its labels.</a:t>
              </a:r>
            </a:p>
          </p:txBody>
        </p:sp>
      </p:grpSp>
      <p:sp>
        <p:nvSpPr>
          <p:cNvPr id="30" name="Oval 29">
            <a:extLst>
              <a:ext uri="{FF2B5EF4-FFF2-40B4-BE49-F238E27FC236}">
                <a16:creationId xmlns:a16="http://schemas.microsoft.com/office/drawing/2014/main" id="{B6CF30B0-5494-4834-89D2-62FCB761512B}"/>
              </a:ext>
            </a:extLst>
          </p:cNvPr>
          <p:cNvSpPr/>
          <p:nvPr/>
        </p:nvSpPr>
        <p:spPr>
          <a:xfrm>
            <a:off x="1884264" y="4110983"/>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a:solidFill>
                <a:schemeClr val="accent1"/>
              </a:solidFill>
            </a:endParaRPr>
          </a:p>
        </p:txBody>
      </p:sp>
      <p:pic>
        <p:nvPicPr>
          <p:cNvPr id="3" name="Picture 2" descr="「clustering icon」的圖片搜尋結果">
            <a:extLst>
              <a:ext uri="{FF2B5EF4-FFF2-40B4-BE49-F238E27FC236}">
                <a16:creationId xmlns:a16="http://schemas.microsoft.com/office/drawing/2014/main" id="{4EAE5A53-DE7B-498A-9C79-9B96F3842F06}"/>
              </a:ext>
            </a:extLst>
          </p:cNvPr>
          <p:cNvPicPr>
            <a:picLocks noChangeAspect="1" noChangeArrowheads="1"/>
          </p:cNvPicPr>
          <p:nvPr/>
        </p:nvPicPr>
        <p:blipFill>
          <a:blip r:embed="rId2" cstate="print">
            <a:biLevel thresh="50000"/>
            <a:extLst>
              <a:ext uri="{BEBA8EAE-BF5A-486C-A8C5-ECC9F3942E4B}">
                <a14:imgProps xmlns:a14="http://schemas.microsoft.com/office/drawing/2010/main">
                  <a14:imgLayer r:embed="rId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111" y="16609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assification icon png」的圖片搜尋結果">
            <a:extLst>
              <a:ext uri="{FF2B5EF4-FFF2-40B4-BE49-F238E27FC236}">
                <a16:creationId xmlns:a16="http://schemas.microsoft.com/office/drawing/2014/main" id="{05BAEBD0-216E-4ABD-B331-B3997CA598C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999916" y="4204882"/>
            <a:ext cx="338174" cy="33817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inforcement learning icon」的圖片搜尋結果">
            <a:extLst>
              <a:ext uri="{FF2B5EF4-FFF2-40B4-BE49-F238E27FC236}">
                <a16:creationId xmlns:a16="http://schemas.microsoft.com/office/drawing/2014/main" id="{73FE5BD9-06C0-4485-8DAE-7F7B2548229E}"/>
              </a:ext>
            </a:extLst>
          </p:cNvPr>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817640" y="4133235"/>
            <a:ext cx="501645" cy="50164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ata icon」的圖片搜尋結果">
            <a:extLst>
              <a:ext uri="{FF2B5EF4-FFF2-40B4-BE49-F238E27FC236}">
                <a16:creationId xmlns:a16="http://schemas.microsoft.com/office/drawing/2014/main" id="{E8F96375-9CC7-4297-A901-A370A248D203}"/>
              </a:ext>
            </a:extLst>
          </p:cNvPr>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9837464" y="16153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F4C17006-D187-4748-9F72-7B8204EDA6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138" t="1" r="4371" b="62682"/>
          <a:stretch/>
        </p:blipFill>
        <p:spPr bwMode="auto">
          <a:xfrm>
            <a:off x="6311230" y="3993101"/>
            <a:ext cx="2238190" cy="174841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相關圖片">
            <a:extLst>
              <a:ext uri="{FF2B5EF4-FFF2-40B4-BE49-F238E27FC236}">
                <a16:creationId xmlns:a16="http://schemas.microsoft.com/office/drawing/2014/main" id="{302CCBF0-715D-4DE1-A5EA-C822DF69F0A3}"/>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2243" t="4562" r="17073" b="1998"/>
          <a:stretch/>
        </p:blipFill>
        <p:spPr bwMode="auto">
          <a:xfrm>
            <a:off x="4871070" y="1413570"/>
            <a:ext cx="2520280" cy="22465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903B2A4F-0172-4404-8C42-68EAABCE04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00" t="1" r="63323" b="62682"/>
          <a:stretch/>
        </p:blipFill>
        <p:spPr bwMode="auto">
          <a:xfrm>
            <a:off x="4078982" y="3985636"/>
            <a:ext cx="1916853" cy="17484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987D2CD-50E9-4E55-AED5-9C506E00CB4C}"/>
              </a:ext>
            </a:extLst>
          </p:cNvPr>
          <p:cNvSpPr/>
          <p:nvPr/>
        </p:nvSpPr>
        <p:spPr>
          <a:xfrm>
            <a:off x="8059175" y="5806058"/>
            <a:ext cx="4131238" cy="5539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mj-lt"/>
              <a:buAutoNum type="arabicPeriod"/>
            </a:pPr>
            <a:r>
              <a:rPr lang="en-US" altLang="zh-TW" sz="900" dirty="0">
                <a:solidFill>
                  <a:schemeClr val="bg1">
                    <a:lumMod val="65000"/>
                  </a:schemeClr>
                </a:solidFill>
              </a:rPr>
              <a:t>https://academic.oup.com/bioinformatics/article/24/6/783/193709</a:t>
            </a:r>
          </a:p>
          <a:p>
            <a:pPr marL="228600" indent="-228600">
              <a:buFont typeface="+mj-lt"/>
              <a:buAutoNum type="arabicPeriod"/>
            </a:pPr>
            <a:r>
              <a:rPr lang="en-US" altLang="zh-TW" sz="900" dirty="0">
                <a:solidFill>
                  <a:schemeClr val="bg1">
                    <a:lumMod val="65000"/>
                  </a:schemeClr>
                </a:solidFill>
              </a:rPr>
              <a:t>https://documentation.partek.com/display/FLOWDOC/Graph-based+clustering</a:t>
            </a:r>
            <a:endParaRPr lang="zh-TW" altLang="en-US" sz="900" dirty="0">
              <a:solidFill>
                <a:schemeClr val="bg1">
                  <a:lumMod val="65000"/>
                </a:schemeClr>
              </a:solidFill>
            </a:endParaRPr>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66215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Evolution</a:t>
            </a:r>
          </a:p>
        </p:txBody>
      </p:sp>
      <p:grpSp>
        <p:nvGrpSpPr>
          <p:cNvPr id="3" name="그룹 12">
            <a:extLst>
              <a:ext uri="{FF2B5EF4-FFF2-40B4-BE49-F238E27FC236}">
                <a16:creationId xmlns:a16="http://schemas.microsoft.com/office/drawing/2014/main" id="{F1A6E420-5886-40BB-B28E-F03586653916}"/>
              </a:ext>
            </a:extLst>
          </p:cNvPr>
          <p:cNvGrpSpPr/>
          <p:nvPr/>
        </p:nvGrpSpPr>
        <p:grpSpPr>
          <a:xfrm>
            <a:off x="3937624" y="2063132"/>
            <a:ext cx="4288753" cy="1262709"/>
            <a:chOff x="4054872" y="2062159"/>
            <a:chExt cx="4289312" cy="1262873"/>
          </a:xfrm>
        </p:grpSpPr>
        <p:sp>
          <p:nvSpPr>
            <p:cNvPr id="4" name="Rectangle 44">
              <a:extLst>
                <a:ext uri="{FF2B5EF4-FFF2-40B4-BE49-F238E27FC236}">
                  <a16:creationId xmlns:a16="http://schemas.microsoft.com/office/drawing/2014/main" id="{00655559-54B2-4B2E-9B99-130B2E5EE92B}"/>
                </a:ext>
              </a:extLst>
            </p:cNvPr>
            <p:cNvSpPr/>
            <p:nvPr/>
          </p:nvSpPr>
          <p:spPr>
            <a:xfrm>
              <a:off x="5317238" y="3133113"/>
              <a:ext cx="785533" cy="191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a:extLst>
                <a:ext uri="{FF2B5EF4-FFF2-40B4-BE49-F238E27FC236}">
                  <a16:creationId xmlns:a16="http://schemas.microsoft.com/office/drawing/2014/main" id="{F2162B0D-3F11-4A7F-A326-E2E7433CF36E}"/>
                </a:ext>
              </a:extLst>
            </p:cNvPr>
            <p:cNvSpPr/>
            <p:nvPr/>
          </p:nvSpPr>
          <p:spPr>
            <a:xfrm>
              <a:off x="5317238" y="2231199"/>
              <a:ext cx="2747277" cy="192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Isosceles Triangle 5">
              <a:extLst>
                <a:ext uri="{FF2B5EF4-FFF2-40B4-BE49-F238E27FC236}">
                  <a16:creationId xmlns:a16="http://schemas.microsoft.com/office/drawing/2014/main" id="{82B2FC03-6709-4A40-8CED-9A2FA4968482}"/>
                </a:ext>
              </a:extLst>
            </p:cNvPr>
            <p:cNvSpPr/>
            <p:nvPr/>
          </p:nvSpPr>
          <p:spPr>
            <a:xfrm rot="5400000">
              <a:off x="7894041" y="2157089"/>
              <a:ext cx="545074" cy="3552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Block Arc 2">
              <a:extLst>
                <a:ext uri="{FF2B5EF4-FFF2-40B4-BE49-F238E27FC236}">
                  <a16:creationId xmlns:a16="http://schemas.microsoft.com/office/drawing/2014/main" id="{A47BF0B0-BC34-4596-AC40-E33E95E889EF}"/>
                </a:ext>
              </a:extLst>
            </p:cNvPr>
            <p:cNvSpPr/>
            <p:nvPr/>
          </p:nvSpPr>
          <p:spPr>
            <a:xfrm rot="16200000">
              <a:off x="4139139" y="2146933"/>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8" name="그룹 13">
            <a:extLst>
              <a:ext uri="{FF2B5EF4-FFF2-40B4-BE49-F238E27FC236}">
                <a16:creationId xmlns:a16="http://schemas.microsoft.com/office/drawing/2014/main" id="{6A3BB4A9-AD5C-460C-AD12-037516CC3799}"/>
              </a:ext>
            </a:extLst>
          </p:cNvPr>
          <p:cNvGrpSpPr/>
          <p:nvPr/>
        </p:nvGrpSpPr>
        <p:grpSpPr>
          <a:xfrm>
            <a:off x="5630088" y="2963197"/>
            <a:ext cx="2075304" cy="1257610"/>
            <a:chOff x="5747557" y="2962342"/>
            <a:chExt cx="2075574" cy="1257774"/>
          </a:xfrm>
          <a:solidFill>
            <a:schemeClr val="accent1"/>
          </a:solidFill>
        </p:grpSpPr>
        <p:sp>
          <p:nvSpPr>
            <p:cNvPr id="9" name="Rectangle 44">
              <a:extLst>
                <a:ext uri="{FF2B5EF4-FFF2-40B4-BE49-F238E27FC236}">
                  <a16:creationId xmlns:a16="http://schemas.microsoft.com/office/drawing/2014/main" id="{5C456C90-6188-47B9-858F-8424550AF71E}"/>
                </a:ext>
              </a:extLst>
            </p:cNvPr>
            <p:cNvSpPr/>
            <p:nvPr/>
          </p:nvSpPr>
          <p:spPr>
            <a:xfrm>
              <a:off x="5778874" y="4028197"/>
              <a:ext cx="784800"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Isosceles Triangle 9">
              <a:extLst>
                <a:ext uri="{FF2B5EF4-FFF2-40B4-BE49-F238E27FC236}">
                  <a16:creationId xmlns:a16="http://schemas.microsoft.com/office/drawing/2014/main" id="{236B3BD7-E677-4838-BF3C-72DAE6DA93AB}"/>
                </a:ext>
              </a:extLst>
            </p:cNvPr>
            <p:cNvSpPr/>
            <p:nvPr/>
          </p:nvSpPr>
          <p:spPr>
            <a:xfrm rot="16200000">
              <a:off x="5652627" y="3057272"/>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4">
              <a:extLst>
                <a:ext uri="{FF2B5EF4-FFF2-40B4-BE49-F238E27FC236}">
                  <a16:creationId xmlns:a16="http://schemas.microsoft.com/office/drawing/2014/main" id="{320ED770-B507-4274-A551-19624D8E8459}"/>
                </a:ext>
              </a:extLst>
            </p:cNvPr>
            <p:cNvSpPr/>
            <p:nvPr/>
          </p:nvSpPr>
          <p:spPr>
            <a:xfrm>
              <a:off x="6095999" y="3126283"/>
              <a:ext cx="467675"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Block Arc 2">
              <a:extLst>
                <a:ext uri="{FF2B5EF4-FFF2-40B4-BE49-F238E27FC236}">
                  <a16:creationId xmlns:a16="http://schemas.microsoft.com/office/drawing/2014/main" id="{5F505146-A72A-4900-A7C3-ACDBF94B7344}"/>
                </a:ext>
              </a:extLst>
            </p:cNvPr>
            <p:cNvSpPr/>
            <p:nvPr/>
          </p:nvSpPr>
          <p:spPr>
            <a:xfrm rot="5400000">
              <a:off x="6645033" y="304126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24752648-1165-45BE-AE28-592F133A4448}"/>
              </a:ext>
            </a:extLst>
          </p:cNvPr>
          <p:cNvGrpSpPr/>
          <p:nvPr/>
        </p:nvGrpSpPr>
        <p:grpSpPr>
          <a:xfrm>
            <a:off x="1418679" y="2277735"/>
            <a:ext cx="2395049" cy="860939"/>
            <a:chOff x="186703" y="2121142"/>
            <a:chExt cx="2395361" cy="861051"/>
          </a:xfrm>
        </p:grpSpPr>
        <p:sp>
          <p:nvSpPr>
            <p:cNvPr id="14" name="TextBox 13">
              <a:extLst>
                <a:ext uri="{FF2B5EF4-FFF2-40B4-BE49-F238E27FC236}">
                  <a16:creationId xmlns:a16="http://schemas.microsoft.com/office/drawing/2014/main" id="{333DE50B-FBFB-4A77-9248-8C798104470A}"/>
                </a:ext>
              </a:extLst>
            </p:cNvPr>
            <p:cNvSpPr txBox="1"/>
            <p:nvPr/>
          </p:nvSpPr>
          <p:spPr>
            <a:xfrm>
              <a:off x="186703" y="2121142"/>
              <a:ext cx="2395361"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Reinforcement Learning</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34D96F4C-F44F-4570-A1CC-444D5F5281A8}"/>
                </a:ext>
              </a:extLst>
            </p:cNvPr>
            <p:cNvSpPr txBox="1"/>
            <p:nvPr/>
          </p:nvSpPr>
          <p:spPr>
            <a:xfrm>
              <a:off x="186703" y="2335778"/>
              <a:ext cx="2395361" cy="64641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Q-learning</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Deep Q Networks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RL in Deep Learning</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703F2D7-6B84-410D-83D1-082E0E522B93}"/>
              </a:ext>
            </a:extLst>
          </p:cNvPr>
          <p:cNvGrpSpPr/>
          <p:nvPr/>
        </p:nvGrpSpPr>
        <p:grpSpPr>
          <a:xfrm>
            <a:off x="7833736" y="3238615"/>
            <a:ext cx="3374038" cy="1045605"/>
            <a:chOff x="5546540" y="3082146"/>
            <a:chExt cx="2084225" cy="1045741"/>
          </a:xfrm>
        </p:grpSpPr>
        <p:sp>
          <p:nvSpPr>
            <p:cNvPr id="17" name="TextBox 16">
              <a:extLst>
                <a:ext uri="{FF2B5EF4-FFF2-40B4-BE49-F238E27FC236}">
                  <a16:creationId xmlns:a16="http://schemas.microsoft.com/office/drawing/2014/main" id="{49403420-BD0A-42DC-96D2-66CDAB31559D}"/>
                </a:ext>
              </a:extLst>
            </p:cNvPr>
            <p:cNvSpPr txBox="1"/>
            <p:nvPr/>
          </p:nvSpPr>
          <p:spPr>
            <a:xfrm>
              <a:off x="5546540" y="3082146"/>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Deep Learning</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462E717-009D-49F3-89FF-FB2BFF3CB923}"/>
                </a:ext>
              </a:extLst>
            </p:cNvPr>
            <p:cNvSpPr txBox="1"/>
            <p:nvPr/>
          </p:nvSpPr>
          <p:spPr>
            <a:xfrm>
              <a:off x="5546540" y="3296782"/>
              <a:ext cx="2084225" cy="83110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Generative Adversarial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Convolutional Neural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Long Short-Term Memory</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Artificial Neural Network</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6B123FE3-B720-4262-B24F-36BC34AC3D93}"/>
              </a:ext>
            </a:extLst>
          </p:cNvPr>
          <p:cNvGrpSpPr/>
          <p:nvPr/>
        </p:nvGrpSpPr>
        <p:grpSpPr>
          <a:xfrm>
            <a:off x="7833736" y="5043911"/>
            <a:ext cx="2083954" cy="860939"/>
            <a:chOff x="5561445" y="4887679"/>
            <a:chExt cx="2084225" cy="861051"/>
          </a:xfrm>
        </p:grpSpPr>
        <p:sp>
          <p:nvSpPr>
            <p:cNvPr id="20" name="TextBox 19">
              <a:extLst>
                <a:ext uri="{FF2B5EF4-FFF2-40B4-BE49-F238E27FC236}">
                  <a16:creationId xmlns:a16="http://schemas.microsoft.com/office/drawing/2014/main" id="{09BEA39F-F55C-4CE3-9A1A-ADF373428CA8}"/>
                </a:ext>
              </a:extLst>
            </p:cNvPr>
            <p:cNvSpPr txBox="1"/>
            <p:nvPr/>
          </p:nvSpPr>
          <p:spPr>
            <a:xfrm>
              <a:off x="5561445" y="4887679"/>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 Mining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AFD7FDD-D03C-4148-B776-487388C72DE4}"/>
                </a:ext>
              </a:extLst>
            </p:cNvPr>
            <p:cNvSpPr txBox="1"/>
            <p:nvPr/>
          </p:nvSpPr>
          <p:spPr>
            <a:xfrm>
              <a:off x="5561445" y="5102315"/>
              <a:ext cx="2084225" cy="64641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Clustering</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Classification</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Association Learning</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D11875B6-6CD6-4B6F-AC66-A9C5CF6E7CDB}"/>
              </a:ext>
            </a:extLst>
          </p:cNvPr>
          <p:cNvGrpSpPr/>
          <p:nvPr/>
        </p:nvGrpSpPr>
        <p:grpSpPr>
          <a:xfrm>
            <a:off x="1054647" y="4218555"/>
            <a:ext cx="2759082" cy="1030217"/>
            <a:chOff x="232423" y="4062214"/>
            <a:chExt cx="2395361" cy="1030351"/>
          </a:xfrm>
        </p:grpSpPr>
        <p:sp>
          <p:nvSpPr>
            <p:cNvPr id="23" name="TextBox 22">
              <a:extLst>
                <a:ext uri="{FF2B5EF4-FFF2-40B4-BE49-F238E27FC236}">
                  <a16:creationId xmlns:a16="http://schemas.microsoft.com/office/drawing/2014/main" id="{A0E778D1-836B-4AA3-9556-3DBC1107D343}"/>
                </a:ext>
              </a:extLst>
            </p:cNvPr>
            <p:cNvSpPr txBox="1"/>
            <p:nvPr/>
          </p:nvSpPr>
          <p:spPr>
            <a:xfrm>
              <a:off x="232423" y="4062214"/>
              <a:ext cx="2395361"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Machine Learning</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E3D9E118-19C0-4676-800E-F0D5609ED802}"/>
                </a:ext>
              </a:extLst>
            </p:cNvPr>
            <p:cNvSpPr txBox="1"/>
            <p:nvPr/>
          </p:nvSpPr>
          <p:spPr>
            <a:xfrm>
              <a:off x="232423" y="4261460"/>
              <a:ext cx="2395361" cy="83110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Machine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Decision Tree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Regression (Value)</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Linear Regression (Value)</a:t>
              </a:r>
              <a:endParaRPr lang="ko-KR" altLang="en-US" sz="1200"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CEBEB4BE-CC3C-4179-AA2B-BF9DAB305222}"/>
              </a:ext>
            </a:extLst>
          </p:cNvPr>
          <p:cNvGrpSpPr/>
          <p:nvPr/>
        </p:nvGrpSpPr>
        <p:grpSpPr>
          <a:xfrm>
            <a:off x="8399460" y="1795096"/>
            <a:ext cx="3168354" cy="986323"/>
            <a:chOff x="7308304" y="1248054"/>
            <a:chExt cx="1691681" cy="986451"/>
          </a:xfrm>
        </p:grpSpPr>
        <p:sp>
          <p:nvSpPr>
            <p:cNvPr id="27" name="TextBox 26">
              <a:extLst>
                <a:ext uri="{FF2B5EF4-FFF2-40B4-BE49-F238E27FC236}">
                  <a16:creationId xmlns:a16="http://schemas.microsoft.com/office/drawing/2014/main" id="{30ED8BBC-A235-42AD-9878-8E750933FA12}"/>
                </a:ext>
              </a:extLst>
            </p:cNvPr>
            <p:cNvSpPr txBox="1"/>
            <p:nvPr/>
          </p:nvSpPr>
          <p:spPr>
            <a:xfrm>
              <a:off x="7308304" y="1248054"/>
              <a:ext cx="1691680" cy="338598"/>
            </a:xfrm>
            <a:prstGeom prst="rect">
              <a:avLst/>
            </a:prstGeom>
            <a:noFill/>
          </p:spPr>
          <p:txBody>
            <a:bodyPr wrap="square" rtlCol="0" anchor="ctr">
              <a:spAutoFit/>
            </a:bodyPr>
            <a:lstStyle/>
            <a:p>
              <a:r>
                <a:rPr lang="en-US" altLang="ko-KR" sz="1600" b="1" dirty="0">
                  <a:solidFill>
                    <a:srgbClr val="FF0000"/>
                  </a:solidFill>
                  <a:cs typeface="Arial" pitchFamily="34" charset="0"/>
                </a:rPr>
                <a:t>Graph Neural Networks !?</a:t>
              </a:r>
              <a:endParaRPr lang="ko-KR" altLang="en-US" sz="1400" b="1" dirty="0">
                <a:solidFill>
                  <a:srgbClr val="FF0000"/>
                </a:solidFill>
                <a:cs typeface="Arial" pitchFamily="34" charset="0"/>
              </a:endParaRPr>
            </a:p>
          </p:txBody>
        </p:sp>
        <p:sp>
          <p:nvSpPr>
            <p:cNvPr id="28" name="TextBox 27">
              <a:extLst>
                <a:ext uri="{FF2B5EF4-FFF2-40B4-BE49-F238E27FC236}">
                  <a16:creationId xmlns:a16="http://schemas.microsoft.com/office/drawing/2014/main" id="{AFFEABC1-6CFC-436B-AED7-73F26ED6E7C7}"/>
                </a:ext>
              </a:extLst>
            </p:cNvPr>
            <p:cNvSpPr txBox="1"/>
            <p:nvPr/>
          </p:nvSpPr>
          <p:spPr>
            <a:xfrm>
              <a:off x="7308305" y="1588090"/>
              <a:ext cx="1691680" cy="646415"/>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rgbClr val="FF0000"/>
                  </a:solidFill>
                  <a:cs typeface="Arial" pitchFamily="34" charset="0"/>
                </a:rPr>
                <a:t>Given input data in the form of Network.</a:t>
              </a:r>
            </a:p>
            <a:p>
              <a:pPr marL="171450" indent="-171450">
                <a:buFont typeface="Wingdings" panose="05000000000000000000" pitchFamily="2" charset="2"/>
                <a:buChar char="ü"/>
              </a:pPr>
              <a:r>
                <a:rPr lang="en-US" altLang="ko-KR" sz="1200" dirty="0">
                  <a:solidFill>
                    <a:srgbClr val="FF0000"/>
                  </a:solidFill>
                  <a:cs typeface="Arial" pitchFamily="34" charset="0"/>
                </a:rPr>
                <a:t>Predict the node labels, new links and so on.</a:t>
              </a:r>
              <a:endParaRPr lang="ko-KR" altLang="en-US" sz="1200" dirty="0">
                <a:solidFill>
                  <a:srgbClr val="FF0000"/>
                </a:solidFill>
                <a:cs typeface="Arial" pitchFamily="34" charset="0"/>
              </a:endParaRPr>
            </a:p>
          </p:txBody>
        </p:sp>
      </p:grpSp>
      <p:grpSp>
        <p:nvGrpSpPr>
          <p:cNvPr id="33" name="그룹 14">
            <a:extLst>
              <a:ext uri="{FF2B5EF4-FFF2-40B4-BE49-F238E27FC236}">
                <a16:creationId xmlns:a16="http://schemas.microsoft.com/office/drawing/2014/main" id="{880EBCDB-6776-431B-BC15-154EFD4CBA35}"/>
              </a:ext>
            </a:extLst>
          </p:cNvPr>
          <p:cNvGrpSpPr/>
          <p:nvPr/>
        </p:nvGrpSpPr>
        <p:grpSpPr>
          <a:xfrm>
            <a:off x="3937626" y="3856292"/>
            <a:ext cx="2078946" cy="1269061"/>
            <a:chOff x="4054872" y="3855554"/>
            <a:chExt cx="2079217" cy="1269226"/>
          </a:xfrm>
          <a:solidFill>
            <a:schemeClr val="accent1"/>
          </a:solidFill>
        </p:grpSpPr>
        <p:sp>
          <p:nvSpPr>
            <p:cNvPr id="34" name="Rectangle 44">
              <a:extLst>
                <a:ext uri="{FF2B5EF4-FFF2-40B4-BE49-F238E27FC236}">
                  <a16:creationId xmlns:a16="http://schemas.microsoft.com/office/drawing/2014/main" id="{AEA548EC-554D-485B-AF0E-B1F332071A97}"/>
                </a:ext>
              </a:extLst>
            </p:cNvPr>
            <p:cNvSpPr/>
            <p:nvPr/>
          </p:nvSpPr>
          <p:spPr>
            <a:xfrm>
              <a:off x="5317238" y="4932861"/>
              <a:ext cx="785533"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2">
              <a:extLst>
                <a:ext uri="{FF2B5EF4-FFF2-40B4-BE49-F238E27FC236}">
                  <a16:creationId xmlns:a16="http://schemas.microsoft.com/office/drawing/2014/main" id="{7F9F3B16-04F1-4938-9980-14443F0AFD7C}"/>
                </a:ext>
              </a:extLst>
            </p:cNvPr>
            <p:cNvSpPr/>
            <p:nvPr/>
          </p:nvSpPr>
          <p:spPr>
            <a:xfrm rot="16200000">
              <a:off x="4139139" y="394668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6" name="Isosceles Triangle 35">
              <a:extLst>
                <a:ext uri="{FF2B5EF4-FFF2-40B4-BE49-F238E27FC236}">
                  <a16:creationId xmlns:a16="http://schemas.microsoft.com/office/drawing/2014/main" id="{0E10DD9F-76F0-41B9-A17F-372726212FA6}"/>
                </a:ext>
              </a:extLst>
            </p:cNvPr>
            <p:cNvSpPr/>
            <p:nvPr/>
          </p:nvSpPr>
          <p:spPr>
            <a:xfrm rot="5400000">
              <a:off x="5683946" y="3950484"/>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ectangle 44">
              <a:extLst>
                <a:ext uri="{FF2B5EF4-FFF2-40B4-BE49-F238E27FC236}">
                  <a16:creationId xmlns:a16="http://schemas.microsoft.com/office/drawing/2014/main" id="{AF0E0E17-2565-4DD6-9EAE-283ADD59A045}"/>
                </a:ext>
              </a:extLst>
            </p:cNvPr>
            <p:cNvSpPr/>
            <p:nvPr/>
          </p:nvSpPr>
          <p:spPr>
            <a:xfrm>
              <a:off x="5317239" y="4030947"/>
              <a:ext cx="559042"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8" name="그룹 15">
            <a:extLst>
              <a:ext uri="{FF2B5EF4-FFF2-40B4-BE49-F238E27FC236}">
                <a16:creationId xmlns:a16="http://schemas.microsoft.com/office/drawing/2014/main" id="{56A3AFF8-5848-43C4-8E09-A32442720238}"/>
              </a:ext>
            </a:extLst>
          </p:cNvPr>
          <p:cNvGrpSpPr/>
          <p:nvPr/>
        </p:nvGrpSpPr>
        <p:grpSpPr>
          <a:xfrm>
            <a:off x="-1" y="4753924"/>
            <a:ext cx="7705394" cy="1273276"/>
            <a:chOff x="116734" y="4753300"/>
            <a:chExt cx="7706397" cy="1273441"/>
          </a:xfrm>
          <a:solidFill>
            <a:srgbClr val="4F81BD"/>
          </a:solidFill>
        </p:grpSpPr>
        <p:sp>
          <p:nvSpPr>
            <p:cNvPr id="39" name="Block Arc 2">
              <a:extLst>
                <a:ext uri="{FF2B5EF4-FFF2-40B4-BE49-F238E27FC236}">
                  <a16:creationId xmlns:a16="http://schemas.microsoft.com/office/drawing/2014/main" id="{841CC194-A6AC-48EF-ADEB-1FB6463E4F5F}"/>
                </a:ext>
              </a:extLst>
            </p:cNvPr>
            <p:cNvSpPr/>
            <p:nvPr/>
          </p:nvSpPr>
          <p:spPr>
            <a:xfrm rot="5400000">
              <a:off x="6645033" y="4845562"/>
              <a:ext cx="1093832" cy="1262365"/>
            </a:xfrm>
            <a:custGeom>
              <a:avLst/>
              <a:gdLst/>
              <a:ahLst/>
              <a:cxnLst/>
              <a:rect l="l" t="t" r="r" b="b"/>
              <a:pathLst>
                <a:path w="1011518" h="1167369">
                  <a:moveTo>
                    <a:pt x="1011518" y="485411"/>
                  </a:moveTo>
                  <a:lnTo>
                    <a:pt x="1011518" y="1167369"/>
                  </a:lnTo>
                  <a:lnTo>
                    <a:pt x="834370" y="1167369"/>
                  </a:lnTo>
                  <a:lnTo>
                    <a:pt x="834370" y="491393"/>
                  </a:lnTo>
                  <a:lnTo>
                    <a:pt x="831381" y="491507"/>
                  </a:lnTo>
                  <a:cubicBezTo>
                    <a:pt x="824543" y="313175"/>
                    <a:pt x="676210" y="173132"/>
                    <a:pt x="497779" y="176552"/>
                  </a:cubicBezTo>
                  <a:cubicBezTo>
                    <a:pt x="321564" y="179929"/>
                    <a:pt x="180042" y="322001"/>
                    <a:pt x="177148" y="497438"/>
                  </a:cubicBezTo>
                  <a:lnTo>
                    <a:pt x="177148" y="1167369"/>
                  </a:lnTo>
                  <a:lnTo>
                    <a:pt x="0" y="1167369"/>
                  </a:lnTo>
                  <a:lnTo>
                    <a:pt x="0" y="504057"/>
                  </a:lnTo>
                  <a:lnTo>
                    <a:pt x="0" y="485411"/>
                  </a:lnTo>
                  <a:lnTo>
                    <a:pt x="1856" y="485411"/>
                  </a:lnTo>
                  <a:cubicBezTo>
                    <a:pt x="10052" y="219336"/>
                    <a:pt x="226090" y="5235"/>
                    <a:pt x="494398" y="94"/>
                  </a:cubicBezTo>
                  <a:cubicBezTo>
                    <a:pt x="768966" y="-5168"/>
                    <a:pt x="997220" y="210329"/>
                    <a:pt x="1007742" y="484745"/>
                  </a:cubicBezTo>
                  <a:lnTo>
                    <a:pt x="990372" y="485411"/>
                  </a:lnTo>
                  <a:close/>
                </a:path>
              </a:pathLst>
            </a:cu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solidFill>
                  <a:schemeClr val="tx1"/>
                </a:solidFill>
              </a:endParaRPr>
            </a:p>
          </p:txBody>
        </p:sp>
        <p:sp>
          <p:nvSpPr>
            <p:cNvPr id="40" name="Rectangle 39">
              <a:extLst>
                <a:ext uri="{FF2B5EF4-FFF2-40B4-BE49-F238E27FC236}">
                  <a16:creationId xmlns:a16="http://schemas.microsoft.com/office/drawing/2014/main" id="{EE91589A-D1DF-45F6-85B4-E82D8B3D2DA3}"/>
                </a:ext>
              </a:extLst>
            </p:cNvPr>
            <p:cNvSpPr/>
            <p:nvPr/>
          </p:nvSpPr>
          <p:spPr>
            <a:xfrm>
              <a:off x="116734" y="5834822"/>
              <a:ext cx="6446939"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1" name="Isosceles Triangle 40">
              <a:extLst>
                <a:ext uri="{FF2B5EF4-FFF2-40B4-BE49-F238E27FC236}">
                  <a16:creationId xmlns:a16="http://schemas.microsoft.com/office/drawing/2014/main" id="{6339B145-AE8E-4E3B-8D9F-C815A86E344F}"/>
                </a:ext>
              </a:extLst>
            </p:cNvPr>
            <p:cNvSpPr/>
            <p:nvPr/>
          </p:nvSpPr>
          <p:spPr>
            <a:xfrm rot="16200000">
              <a:off x="5652627" y="4848230"/>
              <a:ext cx="545074" cy="355213"/>
            </a:xfrm>
            <a:prstGeom prst="triangle">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2" name="Rectangle 44">
              <a:extLst>
                <a:ext uri="{FF2B5EF4-FFF2-40B4-BE49-F238E27FC236}">
                  <a16:creationId xmlns:a16="http://schemas.microsoft.com/office/drawing/2014/main" id="{58710DD0-39FA-4B48-8AAE-12C94EFC6624}"/>
                </a:ext>
              </a:extLst>
            </p:cNvPr>
            <p:cNvSpPr/>
            <p:nvPr/>
          </p:nvSpPr>
          <p:spPr>
            <a:xfrm>
              <a:off x="6102771" y="4923853"/>
              <a:ext cx="460903"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grpSp>
      <p:pic>
        <p:nvPicPr>
          <p:cNvPr id="3074" name="Picture 2">
            <a:extLst>
              <a:ext uri="{FF2B5EF4-FFF2-40B4-BE49-F238E27FC236}">
                <a16:creationId xmlns:a16="http://schemas.microsoft.com/office/drawing/2014/main" id="{6B40079E-A18B-4349-8012-A01C9674CB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008" b="-534"/>
          <a:stretch/>
        </p:blipFill>
        <p:spPr bwMode="auto">
          <a:xfrm>
            <a:off x="10303071" y="2633178"/>
            <a:ext cx="1809405" cy="1065717"/>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cxnSp>
        <p:nvCxnSpPr>
          <p:cNvPr id="49" name="接點: 肘形 48">
            <a:extLst>
              <a:ext uri="{FF2B5EF4-FFF2-40B4-BE49-F238E27FC236}">
                <a16:creationId xmlns:a16="http://schemas.microsoft.com/office/drawing/2014/main" id="{C0A33276-610E-4040-8F60-312244CC3D83}"/>
              </a:ext>
            </a:extLst>
          </p:cNvPr>
          <p:cNvCxnSpPr>
            <a:cxnSpLocks/>
            <a:stCxn id="3074" idx="1"/>
            <a:endCxn id="28" idx="2"/>
          </p:cNvCxnSpPr>
          <p:nvPr/>
        </p:nvCxnSpPr>
        <p:spPr>
          <a:xfrm rot="10800000">
            <a:off x="9983639" y="2781419"/>
            <a:ext cx="319433" cy="384618"/>
          </a:xfrm>
          <a:prstGeom prst="bentConnector2">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DBEC0C-CF9B-4B5E-9D38-311D762FA9D7}"/>
              </a:ext>
            </a:extLst>
          </p:cNvPr>
          <p:cNvSpPr/>
          <p:nvPr/>
        </p:nvSpPr>
        <p:spPr>
          <a:xfrm>
            <a:off x="8816448" y="6438930"/>
            <a:ext cx="3374038" cy="4154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Arial" panose="020B0604020202020204" pitchFamily="34" charset="0"/>
              <a:buChar char="•"/>
            </a:pPr>
            <a:r>
              <a:rPr lang="en-US" altLang="zh-TW" sz="900" dirty="0">
                <a:solidFill>
                  <a:schemeClr val="bg1">
                    <a:lumMod val="65000"/>
                  </a:schemeClr>
                </a:solidFill>
              </a:rPr>
              <a:t>https://static.aminer.cn/misc/pdf/graphsage2-mit-nov19.pdf</a:t>
            </a:r>
            <a:endParaRPr lang="zh-TW" altLang="en-US" sz="900" dirty="0">
              <a:solidFill>
                <a:schemeClr val="bg1">
                  <a:lumMod val="65000"/>
                </a:schemeClr>
              </a:solidFill>
            </a:endParaRPr>
          </a:p>
        </p:txBody>
      </p:sp>
    </p:spTree>
    <p:extLst>
      <p:ext uri="{BB962C8B-B14F-4D97-AF65-F5344CB8AC3E}">
        <p14:creationId xmlns:p14="http://schemas.microsoft.com/office/powerpoint/2010/main" val="45126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78757" y="1424764"/>
            <a:ext cx="3310446" cy="1015663"/>
          </a:xfrm>
          <a:prstGeom prst="rect">
            <a:avLst/>
          </a:prstGeom>
          <a:noFill/>
        </p:spPr>
        <p:txBody>
          <a:bodyPr wrap="square" rtlCol="0" anchor="ctr">
            <a:spAutoFit/>
          </a:bodyPr>
          <a:lstStyle/>
          <a:p>
            <a:r>
              <a:rPr lang="en-GB" altLang="ko-KR" sz="3200" dirty="0">
                <a:solidFill>
                  <a:schemeClr val="bg1"/>
                </a:solidFill>
                <a:cs typeface="Arial" pitchFamily="34" charset="0"/>
              </a:rPr>
              <a:t>My Works with A. I.</a:t>
            </a:r>
          </a:p>
          <a:p>
            <a:r>
              <a:rPr lang="en-GB" altLang="ko-KR" sz="2800" dirty="0">
                <a:solidFill>
                  <a:schemeClr val="bg1"/>
                </a:solidFill>
                <a:cs typeface="Arial" pitchFamily="34" charset="0"/>
              </a:rPr>
              <a:t>from Past until Now</a:t>
            </a:r>
            <a:endParaRPr lang="ko-KR" altLang="en-US" sz="2800" dirty="0">
              <a:solidFill>
                <a:schemeClr val="bg1"/>
              </a:solidFil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015" y="815594"/>
            <a:ext cx="2091208" cy="965172"/>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19111" y="2294350"/>
            <a:ext cx="2037589" cy="1126031"/>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0287" y="1798563"/>
            <a:ext cx="3062343" cy="46042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C0000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09310" y="606459"/>
            <a:ext cx="2768935" cy="2768936"/>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168482" y="1452317"/>
            <a:ext cx="2020873" cy="1077218"/>
          </a:xfrm>
          <a:prstGeom prst="rect">
            <a:avLst/>
          </a:prstGeom>
          <a:noFill/>
        </p:spPr>
        <p:txBody>
          <a:bodyPr wrap="square" rtlCol="0" anchor="ctr">
            <a:spAutoFit/>
          </a:bodyPr>
          <a:lstStyle/>
          <a:p>
            <a:r>
              <a:rPr lang="en-US" sz="3200" dirty="0">
                <a:solidFill>
                  <a:srgbClr val="C00000"/>
                </a:solidFill>
              </a:rPr>
              <a:t>A.I. Projects</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013450" y="1612655"/>
            <a:ext cx="86224" cy="756544"/>
            <a:chOff x="705340" y="3177056"/>
            <a:chExt cx="86235" cy="756643"/>
          </a:xfrm>
          <a:solidFill>
            <a:srgbClr val="C00000"/>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966521" y="3285388"/>
            <a:ext cx="4412435" cy="1600438"/>
          </a:xfrm>
          <a:prstGeom prst="rect">
            <a:avLst/>
          </a:prstGeom>
          <a:noFill/>
        </p:spPr>
        <p:txBody>
          <a:bodyPr wrap="square" rtlCol="0">
            <a:spAutoFit/>
          </a:bodyPr>
          <a:lstStyle/>
          <a:p>
            <a:pPr marL="342900" indent="-342900">
              <a:buFont typeface="+mj-lt"/>
              <a:buAutoNum type="arabicPeriod"/>
            </a:pPr>
            <a:r>
              <a:rPr lang="en-US" altLang="ko-KR" sz="1400" dirty="0">
                <a:solidFill>
                  <a:schemeClr val="bg1"/>
                </a:solidFill>
                <a:cs typeface="Arial" pitchFamily="34" charset="0"/>
              </a:rPr>
              <a:t>Just for fun – NBA Projects</a:t>
            </a:r>
          </a:p>
          <a:p>
            <a:pPr marL="342900" indent="-342900">
              <a:buFont typeface="+mj-lt"/>
              <a:buAutoNum type="arabicPeriod"/>
            </a:pPr>
            <a:r>
              <a:rPr lang="en-US" altLang="ko-KR" sz="1400" dirty="0">
                <a:solidFill>
                  <a:schemeClr val="bg1"/>
                </a:solidFill>
                <a:cs typeface="Arial" pitchFamily="34" charset="0"/>
              </a:rPr>
              <a:t>Semantic Analysis</a:t>
            </a:r>
          </a:p>
          <a:p>
            <a:pPr marL="342900" indent="-342900">
              <a:buFont typeface="+mj-lt"/>
              <a:buAutoNum type="arabicPeriod"/>
            </a:pPr>
            <a:r>
              <a:rPr lang="en-US" altLang="ko-KR" sz="1400" dirty="0">
                <a:solidFill>
                  <a:schemeClr val="bg1"/>
                </a:solidFill>
                <a:cs typeface="Arial" pitchFamily="34" charset="0"/>
              </a:rPr>
              <a:t>Chinese Menu Recognition</a:t>
            </a:r>
          </a:p>
          <a:p>
            <a:pPr marL="342900" indent="-342900">
              <a:buFont typeface="+mj-lt"/>
              <a:buAutoNum type="arabicPeriod"/>
            </a:pPr>
            <a:r>
              <a:rPr lang="en-US" altLang="ko-KR" sz="1400" dirty="0" err="1" smtClean="0">
                <a:solidFill>
                  <a:schemeClr val="bg1"/>
                </a:solidFill>
                <a:cs typeface="Arial" pitchFamily="34" charset="0"/>
              </a:rPr>
              <a:t>Extubation</a:t>
            </a:r>
            <a:r>
              <a:rPr lang="en-US" altLang="ko-KR" sz="1400" dirty="0" smtClean="0">
                <a:solidFill>
                  <a:schemeClr val="bg1"/>
                </a:solidFill>
                <a:cs typeface="Arial" pitchFamily="34" charset="0"/>
              </a:rPr>
              <a:t> </a:t>
            </a:r>
            <a:r>
              <a:rPr lang="en-US" altLang="ko-KR" sz="1400" dirty="0">
                <a:solidFill>
                  <a:schemeClr val="bg1"/>
                </a:solidFill>
                <a:cs typeface="Arial" pitchFamily="34" charset="0"/>
              </a:rPr>
              <a:t>Prediction: Cases in ICU</a:t>
            </a:r>
          </a:p>
          <a:p>
            <a:pPr marL="342900" indent="-342900">
              <a:buFont typeface="+mj-lt"/>
              <a:buAutoNum type="arabicPeriod"/>
            </a:pPr>
            <a:r>
              <a:rPr lang="en-US" altLang="ko-KR" sz="1400" dirty="0">
                <a:solidFill>
                  <a:schemeClr val="bg1"/>
                </a:solidFill>
                <a:cs typeface="Arial" pitchFamily="34" charset="0"/>
              </a:rPr>
              <a:t>Smart Speaker / Chatbot</a:t>
            </a:r>
          </a:p>
          <a:p>
            <a:pPr marL="342900" indent="-342900">
              <a:buFont typeface="+mj-lt"/>
              <a:buAutoNum type="arabicPeriod"/>
            </a:pPr>
            <a:r>
              <a:rPr lang="en-US" altLang="ko-KR" sz="1400" dirty="0">
                <a:solidFill>
                  <a:schemeClr val="bg1"/>
                </a:solidFill>
                <a:cs typeface="Arial" pitchFamily="34" charset="0"/>
              </a:rPr>
              <a:t>A.I. Musician</a:t>
            </a:r>
          </a:p>
          <a:p>
            <a:pPr marL="342900" indent="-342900">
              <a:buFont typeface="+mj-lt"/>
              <a:buAutoNum type="arabicPeriod"/>
            </a:pPr>
            <a:r>
              <a:rPr lang="en-US" altLang="ko-KR" sz="1400" dirty="0">
                <a:solidFill>
                  <a:schemeClr val="bg1"/>
                </a:solidFill>
                <a:cs typeface="Arial" pitchFamily="34" charset="0"/>
              </a:rPr>
              <a:t>A.I. Lawyer</a:t>
            </a:r>
          </a:p>
        </p:txBody>
      </p:sp>
    </p:spTree>
    <p:extLst>
      <p:ext uri="{BB962C8B-B14F-4D97-AF65-F5344CB8AC3E}">
        <p14:creationId xmlns:p14="http://schemas.microsoft.com/office/powerpoint/2010/main" val="114033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NBA Projects</a:t>
            </a:r>
            <a:endParaRPr lang="en-US" altLang="ko-KR" sz="4400" b="1" dirty="0">
              <a:solidFill>
                <a:schemeClr val="tx1">
                  <a:lumMod val="85000"/>
                  <a:lumOff val="15000"/>
                </a:schemeClr>
              </a:solidFill>
              <a:latin typeface="+mj-lt"/>
              <a:cs typeface="Arial" pitchFamily="34" charset="0"/>
            </a:endParaRPr>
          </a:p>
        </p:txBody>
      </p:sp>
      <p:pic>
        <p:nvPicPr>
          <p:cNvPr id="8" name="圖片版面配置區 7">
            <a:extLst>
              <a:ext uri="{FF2B5EF4-FFF2-40B4-BE49-F238E27FC236}">
                <a16:creationId xmlns:a16="http://schemas.microsoft.com/office/drawing/2014/main" id="{D13DABA7-66FF-4321-8EEB-EFE6E5C364AE}"/>
              </a:ext>
            </a:extLst>
          </p:cNvPr>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t="5581" b="5581"/>
          <a:stretch/>
        </p:blipFill>
        <p:spPr>
          <a:prstGeom prst="rect">
            <a:avLst/>
          </a:prstGeom>
        </p:spPr>
      </p:pic>
      <p:pic>
        <p:nvPicPr>
          <p:cNvPr id="10" name="內容版面配置區 3">
            <a:extLst>
              <a:ext uri="{FF2B5EF4-FFF2-40B4-BE49-F238E27FC236}">
                <a16:creationId xmlns:a16="http://schemas.microsoft.com/office/drawing/2014/main" id="{B73BAE06-305A-466E-B4E7-DEA9404814EE}"/>
              </a:ext>
            </a:extLst>
          </p:cNvPr>
          <p:cNvPicPr>
            <a:picLocks noGrp="1" noChangeAspect="1"/>
          </p:cNvPicPr>
          <p:nvPr/>
        </p:nvPicPr>
        <p:blipFill rotWithShape="1">
          <a:blip r:embed="rId3"/>
          <a:srcRect t="8586" r="1163" b="7090"/>
          <a:stretch/>
        </p:blipFill>
        <p:spPr>
          <a:xfrm>
            <a:off x="5951190" y="998022"/>
            <a:ext cx="3843121" cy="1844309"/>
          </a:xfrm>
          <a:prstGeom prst="rect">
            <a:avLst/>
          </a:prstGeom>
        </p:spPr>
      </p:pic>
      <p:pic>
        <p:nvPicPr>
          <p:cNvPr id="12" name="圖片 11">
            <a:extLst>
              <a:ext uri="{FF2B5EF4-FFF2-40B4-BE49-F238E27FC236}">
                <a16:creationId xmlns:a16="http://schemas.microsoft.com/office/drawing/2014/main" id="{DE3B3950-6446-42E8-A05A-F3452D09E47A}"/>
              </a:ext>
            </a:extLst>
          </p:cNvPr>
          <p:cNvPicPr>
            <a:picLocks noChangeAspect="1"/>
          </p:cNvPicPr>
          <p:nvPr/>
        </p:nvPicPr>
        <p:blipFill>
          <a:blip r:embed="rId4"/>
          <a:stretch>
            <a:fillRect/>
          </a:stretch>
        </p:blipFill>
        <p:spPr>
          <a:xfrm>
            <a:off x="9466883" y="2163974"/>
            <a:ext cx="2531656" cy="1554436"/>
          </a:xfrm>
          <a:prstGeom prst="rect">
            <a:avLst/>
          </a:prstGeom>
        </p:spPr>
      </p:pic>
      <p:pic>
        <p:nvPicPr>
          <p:cNvPr id="14" name="Content Placeholder 3">
            <a:extLst>
              <a:ext uri="{FF2B5EF4-FFF2-40B4-BE49-F238E27FC236}">
                <a16:creationId xmlns:a16="http://schemas.microsoft.com/office/drawing/2014/main" id="{30DBE39B-4118-4823-9F8E-B0343CE84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836" r="44190" b="11046"/>
          <a:stretch/>
        </p:blipFill>
        <p:spPr>
          <a:xfrm>
            <a:off x="6066432" y="3595294"/>
            <a:ext cx="3301484" cy="2962409"/>
          </a:xfrm>
          <a:prstGeom prst="rect">
            <a:avLst/>
          </a:prstGeom>
        </p:spPr>
      </p:pic>
      <p:sp>
        <p:nvSpPr>
          <p:cNvPr id="15" name="矩形 14">
            <a:extLst>
              <a:ext uri="{FF2B5EF4-FFF2-40B4-BE49-F238E27FC236}">
                <a16:creationId xmlns:a16="http://schemas.microsoft.com/office/drawing/2014/main" id="{F15695F1-544F-4737-A186-F8384FEC4229}"/>
              </a:ext>
            </a:extLst>
          </p:cNvPr>
          <p:cNvSpPr/>
          <p:nvPr/>
        </p:nvSpPr>
        <p:spPr>
          <a:xfrm>
            <a:off x="7984902" y="4077866"/>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6" name="Picture 4">
            <a:extLst>
              <a:ext uri="{FF2B5EF4-FFF2-40B4-BE49-F238E27FC236}">
                <a16:creationId xmlns:a16="http://schemas.microsoft.com/office/drawing/2014/main" id="{7BDE26D8-08FD-45A2-89FE-2CFCCF7F0E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7938" y="4949881"/>
            <a:ext cx="3565308" cy="1823369"/>
          </a:xfrm>
          <a:prstGeom prst="rect">
            <a:avLst/>
          </a:prstGeom>
        </p:spPr>
      </p:pic>
      <p:sp>
        <p:nvSpPr>
          <p:cNvPr id="17" name="矩形 16">
            <a:extLst>
              <a:ext uri="{FF2B5EF4-FFF2-40B4-BE49-F238E27FC236}">
                <a16:creationId xmlns:a16="http://schemas.microsoft.com/office/drawing/2014/main" id="{8B1850F4-AADE-4E7B-A26F-75194769433F}"/>
              </a:ext>
            </a:extLst>
          </p:cNvPr>
          <p:cNvSpPr/>
          <p:nvPr/>
        </p:nvSpPr>
        <p:spPr>
          <a:xfrm>
            <a:off x="9250859" y="5085978"/>
            <a:ext cx="216024" cy="240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Tree>
    <p:extLst>
      <p:ext uri="{BB962C8B-B14F-4D97-AF65-F5344CB8AC3E}">
        <p14:creationId xmlns:p14="http://schemas.microsoft.com/office/powerpoint/2010/main" val="312472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694606" y="453855"/>
            <a:ext cx="4401832"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Semantic Analysis</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Email Security Classification</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Book Recommendation</a:t>
            </a:r>
          </a:p>
        </p:txBody>
      </p:sp>
      <p:pic>
        <p:nvPicPr>
          <p:cNvPr id="26" name="圖片版面配置區 25">
            <a:extLst>
              <a:ext uri="{FF2B5EF4-FFF2-40B4-BE49-F238E27FC236}">
                <a16:creationId xmlns:a16="http://schemas.microsoft.com/office/drawing/2014/main" id="{647C195B-2D2B-44B2-AC4D-E4E794774050}"/>
              </a:ext>
            </a:extLst>
          </p:cNvPr>
          <p:cNvPicPr>
            <a:picLocks noGrp="1" noChangeAspect="1"/>
          </p:cNvPicPr>
          <p:nvPr>
            <p:ph type="pic" idx="16"/>
          </p:nvPr>
        </p:nvPicPr>
        <p:blipFill>
          <a:blip r:embed="rId2"/>
          <a:srcRect l="16076" r="16076"/>
          <a:stretch>
            <a:fillRect/>
          </a:stretch>
        </p:blipFill>
        <p:spPr>
          <a:prstGeom prst="rect">
            <a:avLst/>
          </a:prstGeom>
        </p:spPr>
      </p:pic>
      <p:pic>
        <p:nvPicPr>
          <p:cNvPr id="27" name="圖片版面配置區 26">
            <a:extLst>
              <a:ext uri="{FF2B5EF4-FFF2-40B4-BE49-F238E27FC236}">
                <a16:creationId xmlns:a16="http://schemas.microsoft.com/office/drawing/2014/main" id="{C15932A8-2C0F-484E-ABEA-3AB8D4F7BAE7}"/>
              </a:ext>
            </a:extLst>
          </p:cNvPr>
          <p:cNvPicPr>
            <a:picLocks noGrp="1" noChangeAspect="1"/>
          </p:cNvPicPr>
          <p:nvPr>
            <p:ph type="pic" idx="15"/>
          </p:nvPr>
        </p:nvPicPr>
        <p:blipFill>
          <a:blip r:embed="rId3"/>
          <a:srcRect l="15407" r="15407"/>
          <a:stretch>
            <a:fillRect/>
          </a:stretch>
        </p:blipFill>
        <p:spPr>
          <a:prstGeom prst="rect">
            <a:avLst/>
          </a:prstGeom>
        </p:spPr>
      </p:pic>
      <p:pic>
        <p:nvPicPr>
          <p:cNvPr id="22" name="圖片版面配置區 21">
            <a:extLst>
              <a:ext uri="{FF2B5EF4-FFF2-40B4-BE49-F238E27FC236}">
                <a16:creationId xmlns:a16="http://schemas.microsoft.com/office/drawing/2014/main" id="{14F0E5BE-5A51-4072-BC95-AC7015F01441}"/>
              </a:ext>
            </a:extLst>
          </p:cNvPr>
          <p:cNvPicPr>
            <a:picLocks noGrp="1" noChangeAspect="1"/>
          </p:cNvPicPr>
          <p:nvPr>
            <p:ph type="pic" idx="14"/>
          </p:nvPr>
        </p:nvPicPr>
        <p:blipFill rotWithShape="1">
          <a:blip r:embed="rId4"/>
          <a:srcRect t="4506" r="3334" b="4506"/>
          <a:stretch/>
        </p:blipFill>
        <p:spPr>
          <a:xfrm>
            <a:off x="694606" y="3501802"/>
            <a:ext cx="5010517" cy="3089029"/>
          </a:xfrm>
          <a:prstGeom prst="rect">
            <a:avLst/>
          </a:prstGeom>
        </p:spPr>
      </p:pic>
      <p:pic>
        <p:nvPicPr>
          <p:cNvPr id="28" name="Picture 2">
            <a:extLst>
              <a:ext uri="{FF2B5EF4-FFF2-40B4-BE49-F238E27FC236}">
                <a16:creationId xmlns:a16="http://schemas.microsoft.com/office/drawing/2014/main" id="{DD14BFED-0D38-4E56-8D1D-BE587B313E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4338" y="3616708"/>
            <a:ext cx="3242641" cy="312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02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a:solidFill>
                  <a:schemeClr val="tx1">
                    <a:lumMod val="85000"/>
                    <a:lumOff val="15000"/>
                  </a:schemeClr>
                </a:solidFill>
                <a:latin typeface="+mj-lt"/>
                <a:cs typeface="Arial" pitchFamily="34" charset="0"/>
              </a:rPr>
              <a:t>Chinese Menu Recognition</a:t>
            </a:r>
          </a:p>
        </p:txBody>
      </p:sp>
      <p:sp>
        <p:nvSpPr>
          <p:cNvPr id="9" name="TextBox 8">
            <a:extLst>
              <a:ext uri="{FF2B5EF4-FFF2-40B4-BE49-F238E27FC236}">
                <a16:creationId xmlns:a16="http://schemas.microsoft.com/office/drawing/2014/main" id="{095B1DE5-B531-494D-96CB-47E2D24FD033}"/>
              </a:ext>
            </a:extLst>
          </p:cNvPr>
          <p:cNvSpPr txBox="1"/>
          <p:nvPr/>
        </p:nvSpPr>
        <p:spPr>
          <a:xfrm>
            <a:off x="6239222" y="4293890"/>
            <a:ext cx="5616623" cy="830997"/>
          </a:xfrm>
          <a:prstGeom prst="rect">
            <a:avLst/>
          </a:prstGeom>
          <a:noFill/>
        </p:spPr>
        <p:txBody>
          <a:bodyPr wrap="square" rtlCol="0">
            <a:spAutoFit/>
          </a:bodyPr>
          <a:lstStyle/>
          <a:p>
            <a:pPr marL="285750"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Lee, M. C., Chiu S. Y., &amp; </a:t>
            </a:r>
            <a:r>
              <a:rPr lang="en-US" altLang="zh-TW" sz="1200" b="1" u="sng" dirty="0">
                <a:solidFill>
                  <a:srgbClr val="FF0000"/>
                </a:solidFill>
                <a:latin typeface="微軟正黑體" panose="020B0604030504040204" pitchFamily="34" charset="-120"/>
                <a:ea typeface="微軟正黑體" panose="020B0604030504040204" pitchFamily="34" charset="-120"/>
              </a:rPr>
              <a:t>Chang, J. W.</a:t>
            </a:r>
            <a:r>
              <a:rPr lang="en-US" altLang="zh-TW" sz="1200" dirty="0">
                <a:latin typeface="微軟正黑體" panose="020B0604030504040204" pitchFamily="34" charset="-120"/>
                <a:ea typeface="微軟正黑體" panose="020B0604030504040204" pitchFamily="34" charset="-120"/>
              </a:rPr>
              <a:t> (2017) A Deep Convolutional Neural Network based Chinese Menu Recognition App. Information Processing Letters, 128, 14-20. </a:t>
            </a:r>
            <a:r>
              <a:rPr lang="en-US" altLang="zh-TW" sz="1200" dirty="0">
                <a:latin typeface="微軟正黑體" panose="020B0604030504040204" pitchFamily="34" charset="-120"/>
                <a:ea typeface="微軟正黑體" panose="020B0604030504040204" pitchFamily="34" charset="-120"/>
                <a:hlinkClick r:id="rId2"/>
              </a:rPr>
              <a:t>https://doi.org/10.1016/j.ipl.2017.07.010</a:t>
            </a:r>
            <a:r>
              <a:rPr lang="en-US" altLang="zh-TW" sz="1200" dirty="0">
                <a:latin typeface="微軟正黑體" panose="020B0604030504040204" pitchFamily="34" charset="-120"/>
                <a:ea typeface="微軟正黑體" panose="020B0604030504040204" pitchFamily="34" charset="-120"/>
              </a:rPr>
              <a:t>  </a:t>
            </a:r>
          </a:p>
          <a:p>
            <a:r>
              <a:rPr lang="en-US" altLang="zh-TW" sz="1200" dirty="0">
                <a:latin typeface="微軟正黑體" panose="020B0604030504040204" pitchFamily="34" charset="-120"/>
                <a:ea typeface="微軟正黑體" panose="020B0604030504040204" pitchFamily="34" charset="-120"/>
              </a:rPr>
              <a:t>       (SCI, COMPUTER SCIENCE, INFORMATION SYSTEMS)</a:t>
            </a:r>
          </a:p>
        </p:txBody>
      </p:sp>
      <p:pic>
        <p:nvPicPr>
          <p:cNvPr id="4" name="圖片版面配置區 3">
            <a:extLst>
              <a:ext uri="{FF2B5EF4-FFF2-40B4-BE49-F238E27FC236}">
                <a16:creationId xmlns:a16="http://schemas.microsoft.com/office/drawing/2014/main" id="{BE29ACFA-6AAA-4C15-BDDE-09C73D36266F}"/>
              </a:ext>
            </a:extLst>
          </p:cNvPr>
          <p:cNvPicPr>
            <a:picLocks noGrp="1" noChangeAspect="1"/>
          </p:cNvPicPr>
          <p:nvPr>
            <p:ph type="pic" idx="16"/>
          </p:nvPr>
        </p:nvPicPr>
        <p:blipFill>
          <a:blip r:embed="rId3"/>
          <a:srcRect l="4065" r="4065"/>
          <a:stretch>
            <a:fillRect/>
          </a:stretch>
        </p:blipFill>
        <p:spPr>
          <a:prstGeom prst="rect">
            <a:avLst/>
          </a:prstGeom>
        </p:spPr>
      </p:pic>
      <p:pic>
        <p:nvPicPr>
          <p:cNvPr id="2" name="圖片版面配置區 1">
            <a:extLst>
              <a:ext uri="{FF2B5EF4-FFF2-40B4-BE49-F238E27FC236}">
                <a16:creationId xmlns:a16="http://schemas.microsoft.com/office/drawing/2014/main" id="{A309CC14-70D9-4C09-B097-2F7AB0E9DBF9}"/>
              </a:ext>
            </a:extLst>
          </p:cNvPr>
          <p:cNvPicPr>
            <a:picLocks noGrp="1" noChangeAspect="1"/>
          </p:cNvPicPr>
          <p:nvPr>
            <p:ph type="pic" idx="15"/>
          </p:nvPr>
        </p:nvPicPr>
        <p:blipFill>
          <a:blip r:embed="rId4"/>
          <a:srcRect t="7188" b="7188"/>
          <a:stretch>
            <a:fillRect/>
          </a:stretch>
        </p:blipFill>
        <p:spPr>
          <a:prstGeom prst="rect">
            <a:avLst/>
          </a:prstGeom>
        </p:spPr>
      </p:pic>
      <p:pic>
        <p:nvPicPr>
          <p:cNvPr id="8" name="圖片版面配置區 7">
            <a:extLst>
              <a:ext uri="{FF2B5EF4-FFF2-40B4-BE49-F238E27FC236}">
                <a16:creationId xmlns:a16="http://schemas.microsoft.com/office/drawing/2014/main" id="{99254977-2B89-4EE3-ACE8-BA55A8F3BB6C}"/>
              </a:ext>
            </a:extLst>
          </p:cNvPr>
          <p:cNvPicPr>
            <a:picLocks noGrp="1" noChangeAspect="1"/>
          </p:cNvPicPr>
          <p:nvPr>
            <p:ph type="pic" idx="14"/>
          </p:nvPr>
        </p:nvPicPr>
        <p:blipFill>
          <a:blip r:embed="rId5"/>
          <a:srcRect l="5629" r="5629"/>
          <a:stretch>
            <a:fillRect/>
          </a:stretch>
        </p:blipFill>
        <p:spPr>
          <a:prstGeom prst="rect">
            <a:avLst/>
          </a:prstGeom>
        </p:spPr>
      </p:pic>
    </p:spTree>
    <p:extLst>
      <p:ext uri="{BB962C8B-B14F-4D97-AF65-F5344CB8AC3E}">
        <p14:creationId xmlns:p14="http://schemas.microsoft.com/office/powerpoint/2010/main" val="1645002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err="1">
                <a:solidFill>
                  <a:schemeClr val="tx1">
                    <a:lumMod val="85000"/>
                    <a:lumOff val="15000"/>
                  </a:schemeClr>
                </a:solidFill>
                <a:latin typeface="+mj-lt"/>
                <a:cs typeface="Arial" pitchFamily="34" charset="0"/>
              </a:rPr>
              <a:t>Extubation</a:t>
            </a:r>
            <a:r>
              <a:rPr lang="en-US" sz="4400" b="1" dirty="0">
                <a:solidFill>
                  <a:schemeClr val="tx1">
                    <a:lumMod val="85000"/>
                    <a:lumOff val="15000"/>
                  </a:schemeClr>
                </a:solidFill>
                <a:latin typeface="+mj-lt"/>
                <a:cs typeface="Arial" pitchFamily="34" charset="0"/>
              </a:rPr>
              <a:t> Prediction: Cases in ICU</a:t>
            </a:r>
          </a:p>
        </p:txBody>
      </p:sp>
      <p:pic>
        <p:nvPicPr>
          <p:cNvPr id="4098" name="圖片 24">
            <a:extLst>
              <a:ext uri="{FF2B5EF4-FFF2-40B4-BE49-F238E27FC236}">
                <a16:creationId xmlns:a16="http://schemas.microsoft.com/office/drawing/2014/main" id="{FA197EA9-0683-4013-86CA-EC01419D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222" y="1957884"/>
            <a:ext cx="5589747" cy="407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509E10D5-65E2-43FA-B49C-ACCD1721B23E}"/>
              </a:ext>
            </a:extLst>
          </p:cNvPr>
          <p:cNvPicPr>
            <a:picLocks noChangeAspect="1"/>
          </p:cNvPicPr>
          <p:nvPr/>
        </p:nvPicPr>
        <p:blipFill>
          <a:blip r:embed="rId3"/>
          <a:stretch>
            <a:fillRect/>
          </a:stretch>
        </p:blipFill>
        <p:spPr>
          <a:xfrm>
            <a:off x="361444" y="1967310"/>
            <a:ext cx="5485714" cy="2523809"/>
          </a:xfrm>
          <a:prstGeom prst="rect">
            <a:avLst/>
          </a:prstGeom>
        </p:spPr>
      </p:pic>
    </p:spTree>
    <p:extLst>
      <p:ext uri="{BB962C8B-B14F-4D97-AF65-F5344CB8AC3E}">
        <p14:creationId xmlns:p14="http://schemas.microsoft.com/office/powerpoint/2010/main" val="131388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Smart Speaker / Chatbot</a:t>
            </a:r>
          </a:p>
        </p:txBody>
      </p:sp>
      <p:pic>
        <p:nvPicPr>
          <p:cNvPr id="3" name="圖片 2">
            <a:extLst>
              <a:ext uri="{FF2B5EF4-FFF2-40B4-BE49-F238E27FC236}">
                <a16:creationId xmlns:a16="http://schemas.microsoft.com/office/drawing/2014/main" id="{837D681E-84AB-4986-9A01-C91C6FD250B0}"/>
              </a:ext>
            </a:extLst>
          </p:cNvPr>
          <p:cNvPicPr>
            <a:picLocks noChangeAspect="1"/>
          </p:cNvPicPr>
          <p:nvPr/>
        </p:nvPicPr>
        <p:blipFill>
          <a:blip r:embed="rId2"/>
          <a:stretch>
            <a:fillRect/>
          </a:stretch>
        </p:blipFill>
        <p:spPr>
          <a:xfrm>
            <a:off x="590394" y="4547347"/>
            <a:ext cx="5088838" cy="2050800"/>
          </a:xfrm>
          <a:prstGeom prst="rect">
            <a:avLst/>
          </a:prstGeom>
          <a:ln>
            <a:solidFill>
              <a:srgbClr val="0070C0"/>
            </a:solidFill>
          </a:ln>
        </p:spPr>
      </p:pic>
      <p:pic>
        <p:nvPicPr>
          <p:cNvPr id="4" name="圖片 3">
            <a:extLst>
              <a:ext uri="{FF2B5EF4-FFF2-40B4-BE49-F238E27FC236}">
                <a16:creationId xmlns:a16="http://schemas.microsoft.com/office/drawing/2014/main" id="{574FC26F-03F0-45B1-9A52-5348FCBCD01F}"/>
              </a:ext>
            </a:extLst>
          </p:cNvPr>
          <p:cNvPicPr>
            <a:picLocks noChangeAspect="1"/>
          </p:cNvPicPr>
          <p:nvPr/>
        </p:nvPicPr>
        <p:blipFill>
          <a:blip r:embed="rId3"/>
          <a:stretch>
            <a:fillRect/>
          </a:stretch>
        </p:blipFill>
        <p:spPr>
          <a:xfrm>
            <a:off x="7247334" y="1125538"/>
            <a:ext cx="3792484" cy="2196705"/>
          </a:xfrm>
          <a:prstGeom prst="rect">
            <a:avLst/>
          </a:prstGeom>
          <a:ln>
            <a:solidFill>
              <a:srgbClr val="0070C0"/>
            </a:solidFill>
          </a:ln>
        </p:spPr>
      </p:pic>
      <p:pic>
        <p:nvPicPr>
          <p:cNvPr id="5" name="圖片 4">
            <a:extLst>
              <a:ext uri="{FF2B5EF4-FFF2-40B4-BE49-F238E27FC236}">
                <a16:creationId xmlns:a16="http://schemas.microsoft.com/office/drawing/2014/main" id="{FAAB7466-0AC0-4A8E-946D-E8C374E45F45}"/>
              </a:ext>
            </a:extLst>
          </p:cNvPr>
          <p:cNvPicPr>
            <a:picLocks noChangeAspect="1"/>
          </p:cNvPicPr>
          <p:nvPr/>
        </p:nvPicPr>
        <p:blipFill>
          <a:blip r:embed="rId4"/>
          <a:stretch>
            <a:fillRect/>
          </a:stretch>
        </p:blipFill>
        <p:spPr>
          <a:xfrm>
            <a:off x="591807" y="1629594"/>
            <a:ext cx="5088838" cy="2826115"/>
          </a:xfrm>
          <a:prstGeom prst="rect">
            <a:avLst/>
          </a:prstGeom>
        </p:spPr>
      </p:pic>
      <p:pic>
        <p:nvPicPr>
          <p:cNvPr id="9" name="圖片 8">
            <a:extLst>
              <a:ext uri="{FF2B5EF4-FFF2-40B4-BE49-F238E27FC236}">
                <a16:creationId xmlns:a16="http://schemas.microsoft.com/office/drawing/2014/main" id="{318640B2-9B14-4CF1-A431-E8D4D3A99BBD}"/>
              </a:ext>
            </a:extLst>
          </p:cNvPr>
          <p:cNvPicPr>
            <a:picLocks noChangeAspect="1"/>
          </p:cNvPicPr>
          <p:nvPr/>
        </p:nvPicPr>
        <p:blipFill>
          <a:blip r:embed="rId5"/>
          <a:stretch>
            <a:fillRect/>
          </a:stretch>
        </p:blipFill>
        <p:spPr>
          <a:xfrm>
            <a:off x="5851624" y="3855492"/>
            <a:ext cx="6098039" cy="2739301"/>
          </a:xfrm>
          <a:prstGeom prst="rect">
            <a:avLst/>
          </a:prstGeom>
          <a:ln>
            <a:solidFill>
              <a:srgbClr val="0070C0"/>
            </a:solidFill>
          </a:ln>
        </p:spPr>
      </p:pic>
    </p:spTree>
    <p:extLst>
      <p:ext uri="{BB962C8B-B14F-4D97-AF65-F5344CB8AC3E}">
        <p14:creationId xmlns:p14="http://schemas.microsoft.com/office/powerpoint/2010/main" val="1216285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Keywords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Data to Intelligence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391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Musician</a:t>
            </a:r>
          </a:p>
        </p:txBody>
      </p:sp>
      <p:pic>
        <p:nvPicPr>
          <p:cNvPr id="2" name="圖片 1">
            <a:extLst>
              <a:ext uri="{FF2B5EF4-FFF2-40B4-BE49-F238E27FC236}">
                <a16:creationId xmlns:a16="http://schemas.microsoft.com/office/drawing/2014/main" id="{659538CE-3DFC-4B9E-885B-5B6FB59BAC8E}"/>
              </a:ext>
            </a:extLst>
          </p:cNvPr>
          <p:cNvPicPr>
            <a:picLocks noChangeAspect="1"/>
          </p:cNvPicPr>
          <p:nvPr/>
        </p:nvPicPr>
        <p:blipFill rotWithShape="1">
          <a:blip r:embed="rId2"/>
          <a:srcRect b="5340"/>
          <a:stretch/>
        </p:blipFill>
        <p:spPr>
          <a:xfrm>
            <a:off x="1997148" y="2061642"/>
            <a:ext cx="10074722" cy="1224136"/>
          </a:xfrm>
          <a:prstGeom prst="rect">
            <a:avLst/>
          </a:prstGeom>
        </p:spPr>
      </p:pic>
      <p:pic>
        <p:nvPicPr>
          <p:cNvPr id="6" name="圖片 5">
            <a:extLst>
              <a:ext uri="{FF2B5EF4-FFF2-40B4-BE49-F238E27FC236}">
                <a16:creationId xmlns:a16="http://schemas.microsoft.com/office/drawing/2014/main" id="{B4C5D24C-BCD6-422F-8E19-B220D9CF31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9262" y="3850328"/>
            <a:ext cx="4880264" cy="2747818"/>
          </a:xfrm>
          <a:prstGeom prst="rect">
            <a:avLst/>
          </a:prstGeom>
          <a:noFill/>
        </p:spPr>
      </p:pic>
      <p:pic>
        <p:nvPicPr>
          <p:cNvPr id="8" name="圖片 7">
            <a:extLst>
              <a:ext uri="{FF2B5EF4-FFF2-40B4-BE49-F238E27FC236}">
                <a16:creationId xmlns:a16="http://schemas.microsoft.com/office/drawing/2014/main" id="{B2E6A407-D335-46B1-AA8C-3500C27366E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43878" y="3933850"/>
            <a:ext cx="4891599" cy="2752016"/>
          </a:xfrm>
          <a:prstGeom prst="rect">
            <a:avLst/>
          </a:prstGeom>
          <a:noFill/>
        </p:spPr>
      </p:pic>
    </p:spTree>
    <p:extLst>
      <p:ext uri="{BB962C8B-B14F-4D97-AF65-F5344CB8AC3E}">
        <p14:creationId xmlns:p14="http://schemas.microsoft.com/office/powerpoint/2010/main" val="2980660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1486694" y="261442"/>
            <a:ext cx="8469331"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Lawyer</a:t>
            </a:r>
          </a:p>
        </p:txBody>
      </p:sp>
      <p:pic>
        <p:nvPicPr>
          <p:cNvPr id="3" name="圖片 2">
            <a:extLst>
              <a:ext uri="{FF2B5EF4-FFF2-40B4-BE49-F238E27FC236}">
                <a16:creationId xmlns:a16="http://schemas.microsoft.com/office/drawing/2014/main" id="{1E3E72F0-B579-4D10-B37E-AE387DD15CDE}"/>
              </a:ext>
            </a:extLst>
          </p:cNvPr>
          <p:cNvPicPr>
            <a:picLocks noChangeAspect="1"/>
          </p:cNvPicPr>
          <p:nvPr/>
        </p:nvPicPr>
        <p:blipFill>
          <a:blip r:embed="rId2"/>
          <a:stretch>
            <a:fillRect/>
          </a:stretch>
        </p:blipFill>
        <p:spPr>
          <a:xfrm>
            <a:off x="190550" y="3891793"/>
            <a:ext cx="5686917" cy="2740137"/>
          </a:xfrm>
          <a:prstGeom prst="rect">
            <a:avLst/>
          </a:prstGeom>
        </p:spPr>
      </p:pic>
      <p:pic>
        <p:nvPicPr>
          <p:cNvPr id="4" name="圖片 3">
            <a:extLst>
              <a:ext uri="{FF2B5EF4-FFF2-40B4-BE49-F238E27FC236}">
                <a16:creationId xmlns:a16="http://schemas.microsoft.com/office/drawing/2014/main" id="{891ECC91-E8E5-4CCF-8362-EE71E7DB50E6}"/>
              </a:ext>
            </a:extLst>
          </p:cNvPr>
          <p:cNvPicPr>
            <a:picLocks noChangeAspect="1"/>
          </p:cNvPicPr>
          <p:nvPr/>
        </p:nvPicPr>
        <p:blipFill>
          <a:blip r:embed="rId3"/>
          <a:stretch>
            <a:fillRect/>
          </a:stretch>
        </p:blipFill>
        <p:spPr>
          <a:xfrm>
            <a:off x="6527254" y="3645818"/>
            <a:ext cx="5031428" cy="2857004"/>
          </a:xfrm>
          <a:prstGeom prst="rect">
            <a:avLst/>
          </a:prstGeom>
        </p:spPr>
      </p:pic>
      <p:pic>
        <p:nvPicPr>
          <p:cNvPr id="5" name="圖片 4">
            <a:extLst>
              <a:ext uri="{FF2B5EF4-FFF2-40B4-BE49-F238E27FC236}">
                <a16:creationId xmlns:a16="http://schemas.microsoft.com/office/drawing/2014/main" id="{106D03EE-39EF-4B90-A073-E09BE8A6661E}"/>
              </a:ext>
            </a:extLst>
          </p:cNvPr>
          <p:cNvPicPr>
            <a:picLocks noChangeAspect="1"/>
          </p:cNvPicPr>
          <p:nvPr/>
        </p:nvPicPr>
        <p:blipFill>
          <a:blip r:embed="rId4"/>
          <a:stretch>
            <a:fillRect/>
          </a:stretch>
        </p:blipFill>
        <p:spPr>
          <a:xfrm>
            <a:off x="6108450" y="570202"/>
            <a:ext cx="5869035" cy="2643568"/>
          </a:xfrm>
          <a:prstGeom prst="rect">
            <a:avLst/>
          </a:prstGeom>
        </p:spPr>
      </p:pic>
      <p:pic>
        <p:nvPicPr>
          <p:cNvPr id="9" name="圖片 8">
            <a:extLst>
              <a:ext uri="{FF2B5EF4-FFF2-40B4-BE49-F238E27FC236}">
                <a16:creationId xmlns:a16="http://schemas.microsoft.com/office/drawing/2014/main" id="{4785A7C1-0511-4B26-885C-FA06FFF7287A}"/>
              </a:ext>
            </a:extLst>
          </p:cNvPr>
          <p:cNvPicPr>
            <a:picLocks noChangeAspect="1"/>
          </p:cNvPicPr>
          <p:nvPr/>
        </p:nvPicPr>
        <p:blipFill>
          <a:blip r:embed="rId5"/>
          <a:stretch>
            <a:fillRect/>
          </a:stretch>
        </p:blipFill>
        <p:spPr>
          <a:xfrm>
            <a:off x="1846734" y="1537444"/>
            <a:ext cx="1986978" cy="1986978"/>
          </a:xfrm>
          <a:prstGeom prst="rect">
            <a:avLst/>
          </a:prstGeom>
        </p:spPr>
      </p:pic>
    </p:spTree>
    <p:extLst>
      <p:ext uri="{BB962C8B-B14F-4D97-AF65-F5344CB8AC3E}">
        <p14:creationId xmlns:p14="http://schemas.microsoft.com/office/powerpoint/2010/main" val="3360692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191192" y="999788"/>
            <a:ext cx="5808028" cy="430831"/>
          </a:xfrm>
          <a:prstGeom prst="rect">
            <a:avLst/>
          </a:prstGeom>
          <a:solidFill>
            <a:schemeClr val="accent3">
              <a:lumMod val="50000"/>
            </a:schemeClr>
          </a:solidFill>
        </p:spPr>
        <p:txBody>
          <a:bodyPr wrap="square" lIns="35995" tIns="0" rIns="35995" bIns="0" rtlCol="0">
            <a:spAutoFit/>
          </a:bodyPr>
          <a:lstStyle/>
          <a:p>
            <a:pPr algn="ctr"/>
            <a:r>
              <a:rPr lang="en-US" sz="2800" dirty="0">
                <a:solidFill>
                  <a:schemeClr val="bg1"/>
                </a:solidFill>
              </a:rPr>
              <a:t>Artificial Intelligence</a:t>
            </a: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226373" y="3046611"/>
            <a:ext cx="2615949" cy="2396430"/>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6377415" y="2541395"/>
            <a:ext cx="4412435" cy="584775"/>
          </a:xfrm>
          <a:prstGeom prst="rect">
            <a:avLst/>
          </a:prstGeom>
          <a:noFill/>
        </p:spPr>
        <p:txBody>
          <a:bodyPr wrap="square" rtlCol="0" anchor="ctr">
            <a:spAutoFit/>
          </a:bodyPr>
          <a:lstStyle/>
          <a:p>
            <a:r>
              <a:rPr lang="en-GB" altLang="ko-KR" sz="3200" dirty="0">
                <a:solidFill>
                  <a:schemeClr val="bg1"/>
                </a:solidFill>
                <a:cs typeface="Arial" pitchFamily="34" charset="0"/>
              </a:rPr>
              <a:t>A.I. is not the GOAL !!!</a:t>
            </a:r>
            <a:endParaRPr lang="ko-KR" altLang="en-US" sz="3200" dirty="0">
              <a:solidFill>
                <a:schemeClr val="bg1"/>
              </a:solidFill>
              <a:cs typeface="Arial"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771" y="2376638"/>
            <a:ext cx="589008" cy="589008"/>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5523" y="2376638"/>
            <a:ext cx="589008" cy="589008"/>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771" y="5224934"/>
            <a:ext cx="589008" cy="589008"/>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5523" y="5224934"/>
            <a:ext cx="589008" cy="589008"/>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6377414" y="3784306"/>
            <a:ext cx="4412435" cy="2031325"/>
          </a:xfrm>
          <a:prstGeom prst="rect">
            <a:avLst/>
          </a:prstGeom>
          <a:noFill/>
        </p:spPr>
        <p:txBody>
          <a:bodyPr wrap="square" rtlCol="0">
            <a:spAutoFit/>
          </a:bodyPr>
          <a:lstStyle/>
          <a:p>
            <a:r>
              <a:rPr lang="en-US" altLang="ko-KR" sz="1400" dirty="0">
                <a:solidFill>
                  <a:schemeClr val="bg1"/>
                </a:solidFill>
                <a:cs typeface="Arial" pitchFamily="34" charset="0"/>
              </a:rPr>
              <a:t>A. I. cannot replace all the people.</a:t>
            </a:r>
          </a:p>
          <a:p>
            <a:r>
              <a:rPr lang="en-US" altLang="ko-KR" sz="1400" dirty="0">
                <a:solidFill>
                  <a:schemeClr val="bg1"/>
                </a:solidFill>
                <a:cs typeface="Arial" pitchFamily="34" charset="0"/>
              </a:rPr>
              <a:t>A. I. only can replace the people who cannot use A. I.</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A. I. can use to do</a:t>
            </a:r>
          </a:p>
          <a:p>
            <a:pPr marL="952485" lvl="1" indent="-342900">
              <a:buFont typeface="+mj-lt"/>
              <a:buAutoNum type="arabicPeriod"/>
            </a:pPr>
            <a:r>
              <a:rPr lang="en-US" altLang="ko-KR" sz="1400" dirty="0">
                <a:solidFill>
                  <a:schemeClr val="bg1"/>
                </a:solidFill>
                <a:cs typeface="Arial" pitchFamily="34" charset="0"/>
              </a:rPr>
              <a:t>consuming manpower</a:t>
            </a:r>
          </a:p>
          <a:p>
            <a:pPr marL="952485" lvl="1" indent="-342900">
              <a:buFont typeface="+mj-lt"/>
              <a:buAutoNum type="arabicPeriod"/>
            </a:pPr>
            <a:r>
              <a:rPr lang="en-US" altLang="ko-KR" sz="1400" dirty="0">
                <a:solidFill>
                  <a:schemeClr val="bg1"/>
                </a:solidFill>
                <a:cs typeface="Arial" pitchFamily="34" charset="0"/>
              </a:rPr>
              <a:t>dangerous</a:t>
            </a:r>
          </a:p>
          <a:p>
            <a:pPr marL="952485" lvl="1" indent="-342900">
              <a:buFont typeface="+mj-lt"/>
              <a:buAutoNum type="arabicPeriod"/>
            </a:pPr>
            <a:r>
              <a:rPr lang="en-US" altLang="ko-KR" sz="1400" dirty="0">
                <a:solidFill>
                  <a:schemeClr val="bg1"/>
                </a:solidFill>
                <a:cs typeface="Arial" pitchFamily="34" charset="0"/>
              </a:rPr>
              <a:t>routine</a:t>
            </a:r>
          </a:p>
          <a:p>
            <a:pPr marL="952485" lvl="1" indent="-342900">
              <a:buFont typeface="+mj-lt"/>
              <a:buAutoNum type="arabicPeriod"/>
            </a:pPr>
            <a:r>
              <a:rPr lang="en-US" altLang="ko-KR" sz="1400" dirty="0">
                <a:solidFill>
                  <a:schemeClr val="bg1"/>
                </a:solidFill>
                <a:cs typeface="Arial" pitchFamily="34" charset="0"/>
              </a:rPr>
              <a:t>boring</a:t>
            </a:r>
          </a:p>
          <a:p>
            <a:pPr marL="952485" lvl="1" indent="-342900">
              <a:buFont typeface="+mj-lt"/>
              <a:buAutoNum type="arabicPeriod"/>
            </a:pPr>
            <a:r>
              <a:rPr lang="en-US" altLang="ko-KR" sz="1400" dirty="0">
                <a:solidFill>
                  <a:schemeClr val="bg1"/>
                </a:solidFill>
                <a:cs typeface="Arial" pitchFamily="34" charset="0"/>
              </a:rPr>
              <a:t>a specific task</a:t>
            </a:r>
          </a:p>
        </p:txBody>
      </p:sp>
    </p:spTree>
    <p:extLst>
      <p:ext uri="{BB962C8B-B14F-4D97-AF65-F5344CB8AC3E}">
        <p14:creationId xmlns:p14="http://schemas.microsoft.com/office/powerpoint/2010/main" val="344291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959302" y="2145394"/>
            <a:ext cx="5112568" cy="2933107"/>
          </a:xfrm>
          <a:prstGeom prst="rect">
            <a:avLst/>
          </a:prstGeom>
          <a:noFill/>
        </p:spPr>
        <p:txBody>
          <a:bodyPr wrap="square" lIns="121917" tIns="60958" rIns="121917" bIns="60958" rtlCol="0" anchor="ctr">
            <a:spAutoFit/>
          </a:bodyPr>
          <a:lstStyle/>
          <a:p>
            <a:pPr>
              <a:lnSpc>
                <a:spcPts val="7200"/>
              </a:lnSpc>
            </a:pPr>
            <a:r>
              <a:rPr lang="en-US" altLang="ko-KR" sz="8000" dirty="0" smtClean="0">
                <a:solidFill>
                  <a:schemeClr val="tx1">
                    <a:lumMod val="75000"/>
                    <a:lumOff val="25000"/>
                  </a:schemeClr>
                </a:solidFill>
                <a:cs typeface="Arial" pitchFamily="34" charset="0"/>
              </a:rPr>
              <a:t>Perceptron</a:t>
            </a:r>
          </a:p>
          <a:p>
            <a:pPr>
              <a:lnSpc>
                <a:spcPts val="7200"/>
              </a:lnSpc>
            </a:pPr>
            <a:r>
              <a:rPr lang="en-US" altLang="ko-KR" sz="8000" dirty="0" smtClean="0">
                <a:solidFill>
                  <a:schemeClr val="tx1">
                    <a:lumMod val="75000"/>
                    <a:lumOff val="25000"/>
                  </a:schemeClr>
                </a:solidFill>
                <a:cs typeface="Arial" pitchFamily="34" charset="0"/>
              </a:rPr>
              <a:t>MLP</a:t>
            </a:r>
          </a:p>
          <a:p>
            <a:pPr>
              <a:lnSpc>
                <a:spcPts val="7200"/>
              </a:lnSpc>
            </a:pPr>
            <a:r>
              <a:rPr lang="en-US" altLang="ko-KR" sz="8000" dirty="0" smtClean="0">
                <a:solidFill>
                  <a:schemeClr val="tx1">
                    <a:lumMod val="75000"/>
                    <a:lumOff val="25000"/>
                  </a:schemeClr>
                </a:solidFill>
                <a:cs typeface="Arial" pitchFamily="34" charset="0"/>
              </a:rPr>
              <a:t>ANN(DNN)</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84033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txBox="1">
            <a:spLocks/>
          </p:cNvSpPr>
          <p:nvPr/>
        </p:nvSpPr>
        <p:spPr>
          <a:xfrm>
            <a:off x="8736463" y="6357822"/>
            <a:ext cx="2844430" cy="365210"/>
          </a:xfrm>
          <a:prstGeom prst="rect">
            <a:avLst/>
          </a:prstGeom>
        </p:spPr>
        <p:txBody>
          <a:bodyPr/>
          <a:ls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57F1E4F-1CFF-5643-939E-217C01CDF565}" type="slidenum">
              <a:rPr lang="en-US" smtClean="0">
                <a:ea typeface="Segoe UI" panose="020B0502040204020203" pitchFamily="34" charset="0"/>
              </a:rPr>
              <a:pPr/>
              <a:t>34</a:t>
            </a:fld>
            <a:endParaRPr lang="en-US" dirty="0">
              <a:ea typeface="Segoe UI" panose="020B0502040204020203" pitchFamily="34" charset="0"/>
            </a:endParaRPr>
          </a:p>
        </p:txBody>
      </p:sp>
      <p:grpSp>
        <p:nvGrpSpPr>
          <p:cNvPr id="6" name="群組 5"/>
          <p:cNvGrpSpPr/>
          <p:nvPr/>
        </p:nvGrpSpPr>
        <p:grpSpPr>
          <a:xfrm>
            <a:off x="910630" y="2057997"/>
            <a:ext cx="4436281" cy="3460029"/>
            <a:chOff x="2476358" y="1311575"/>
            <a:chExt cx="4436859" cy="3460480"/>
          </a:xfrm>
        </p:grpSpPr>
        <p:cxnSp>
          <p:nvCxnSpPr>
            <p:cNvPr id="8" name="直線單箭頭接點 7"/>
            <p:cNvCxnSpPr/>
            <p:nvPr/>
          </p:nvCxnSpPr>
          <p:spPr>
            <a:xfrm flipV="1">
              <a:off x="2963008" y="1608992"/>
              <a:ext cx="0" cy="29630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681654" y="4343400"/>
              <a:ext cx="36839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3314700" y="1907931"/>
              <a:ext cx="2505808" cy="212773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399664" y="142779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2" name="文字方塊 11"/>
            <p:cNvSpPr txBox="1"/>
            <p:nvPr/>
          </p:nvSpPr>
          <p:spPr>
            <a:xfrm>
              <a:off x="4166669" y="1808400"/>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3" name="文字方塊 12"/>
            <p:cNvSpPr txBox="1"/>
            <p:nvPr/>
          </p:nvSpPr>
          <p:spPr>
            <a:xfrm>
              <a:off x="3669018" y="1515439"/>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4" name="文字方塊 13"/>
            <p:cNvSpPr txBox="1"/>
            <p:nvPr/>
          </p:nvSpPr>
          <p:spPr>
            <a:xfrm>
              <a:off x="3109820" y="280585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5" name="文字方塊 14"/>
            <p:cNvSpPr txBox="1"/>
            <p:nvPr/>
          </p:nvSpPr>
          <p:spPr>
            <a:xfrm>
              <a:off x="3546369" y="2270065"/>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6" name="文字方塊 15"/>
            <p:cNvSpPr txBox="1"/>
            <p:nvPr/>
          </p:nvSpPr>
          <p:spPr>
            <a:xfrm>
              <a:off x="5492530" y="2344186"/>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7" name="文字方塊 16"/>
            <p:cNvSpPr txBox="1"/>
            <p:nvPr/>
          </p:nvSpPr>
          <p:spPr>
            <a:xfrm>
              <a:off x="5061404" y="275137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8" name="文字方塊 17"/>
            <p:cNvSpPr txBox="1"/>
            <p:nvPr/>
          </p:nvSpPr>
          <p:spPr>
            <a:xfrm>
              <a:off x="5527394" y="3057675"/>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9" name="文字方塊 18"/>
            <p:cNvSpPr txBox="1"/>
            <p:nvPr/>
          </p:nvSpPr>
          <p:spPr>
            <a:xfrm>
              <a:off x="3948732"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0" name="文字方塊 19"/>
            <p:cNvSpPr txBox="1"/>
            <p:nvPr/>
          </p:nvSpPr>
          <p:spPr>
            <a:xfrm>
              <a:off x="4738063"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1" name="文字方塊 20"/>
            <p:cNvSpPr txBox="1"/>
            <p:nvPr/>
          </p:nvSpPr>
          <p:spPr>
            <a:xfrm>
              <a:off x="5818045" y="1493099"/>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 0</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3336153" y="1311575"/>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&gt; 0</a:t>
              </a:r>
              <a:endParaRPr lang="zh-TW" altLang="en-US" sz="20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5252337" y="3836506"/>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&lt; 0</a:t>
              </a:r>
              <a:endParaRPr lang="zh-TW" altLang="en-US" sz="20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2476358" y="1670214"/>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2</a:t>
              </a:r>
              <a:endParaRPr lang="zh-TW" altLang="en-US" sz="2000" baseline="-25000"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799923" y="4371945"/>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1</a:t>
              </a:r>
              <a:endParaRPr lang="zh-TW" altLang="en-US" sz="2000" baseline="-25000" dirty="0">
                <a:latin typeface="微軟正黑體" panose="020B0604030504040204" pitchFamily="34" charset="-120"/>
                <a:ea typeface="微軟正黑體" panose="020B0604030504040204" pitchFamily="34" charset="-120"/>
              </a:endParaRPr>
            </a:p>
          </p:txBody>
        </p:sp>
      </p:grpSp>
      <p:sp>
        <p:nvSpPr>
          <p:cNvPr id="26" name="文字方塊 25"/>
          <p:cNvSpPr txBox="1"/>
          <p:nvPr/>
        </p:nvSpPr>
        <p:spPr>
          <a:xfrm>
            <a:off x="6542396" y="2054921"/>
            <a:ext cx="3887097" cy="1200173"/>
          </a:xfrm>
          <a:prstGeom prst="rect">
            <a:avLst/>
          </a:prstGeom>
          <a:noFill/>
        </p:spPr>
        <p:txBody>
          <a:bodyPr wrap="none" rtlCol="0">
            <a:spAutoFit/>
          </a:bodyPr>
          <a:lstStyle/>
          <a:p>
            <a:pPr marL="457154" indent="-457154">
              <a:buFont typeface="Arial" panose="020B0604020202020204" pitchFamily="34" charset="0"/>
              <a:buChar char="•"/>
            </a:pPr>
            <a:r>
              <a:rPr lang="en-US" altLang="zh-TW" dirty="0">
                <a:solidFill>
                  <a:schemeClr val="bg1"/>
                </a:solidFill>
                <a:latin typeface="微軟正黑體" panose="020B0604030504040204" pitchFamily="34" charset="-120"/>
                <a:ea typeface="微軟正黑體" panose="020B0604030504040204" pitchFamily="34" charset="-120"/>
              </a:rPr>
              <a:t>Features: x = (x</a:t>
            </a:r>
            <a:r>
              <a:rPr lang="en-US" altLang="zh-TW" baseline="-25000" dirty="0">
                <a:solidFill>
                  <a:schemeClr val="bg1"/>
                </a:solidFill>
                <a:latin typeface="微軟正黑體" panose="020B0604030504040204" pitchFamily="34" charset="-120"/>
                <a:ea typeface="微軟正黑體" panose="020B0604030504040204" pitchFamily="34" charset="-120"/>
              </a:rPr>
              <a:t>1</a:t>
            </a:r>
            <a:r>
              <a:rPr lang="en-US" altLang="zh-TW" dirty="0">
                <a:solidFill>
                  <a:schemeClr val="bg1"/>
                </a:solidFill>
                <a:latin typeface="微軟正黑體" panose="020B0604030504040204" pitchFamily="34" charset="-120"/>
                <a:ea typeface="微軟正黑體" panose="020B0604030504040204" pitchFamily="34" charset="-120"/>
              </a:rPr>
              <a:t>, x</a:t>
            </a:r>
            <a:r>
              <a:rPr lang="en-US" altLang="zh-TW" baseline="-25000" dirty="0">
                <a:solidFill>
                  <a:schemeClr val="bg1"/>
                </a:solidFill>
                <a:latin typeface="微軟正黑體" panose="020B0604030504040204" pitchFamily="34" charset="-120"/>
                <a:ea typeface="微軟正黑體" panose="020B0604030504040204" pitchFamily="34" charset="-120"/>
              </a:rPr>
              <a:t>2</a:t>
            </a:r>
            <a:r>
              <a:rPr lang="en-US" altLang="zh-TW" dirty="0">
                <a:solidFill>
                  <a:schemeClr val="bg1"/>
                </a:solidFill>
                <a:latin typeface="微軟正黑體" panose="020B0604030504040204" pitchFamily="34" charset="-120"/>
                <a:ea typeface="微軟正黑體" panose="020B0604030504040204" pitchFamily="34" charset="-120"/>
              </a:rPr>
              <a:t>)</a:t>
            </a:r>
          </a:p>
          <a:p>
            <a:pPr marL="457154" indent="-457154">
              <a:buFont typeface="Arial" panose="020B0604020202020204" pitchFamily="34" charset="0"/>
              <a:buChar char="•"/>
            </a:pPr>
            <a:r>
              <a:rPr lang="en-US" altLang="zh-TW" dirty="0">
                <a:solidFill>
                  <a:schemeClr val="bg1"/>
                </a:solidFill>
                <a:latin typeface="微軟正黑體" panose="020B0604030504040204" pitchFamily="34" charset="-120"/>
                <a:ea typeface="微軟正黑體" panose="020B0604030504040204" pitchFamily="34" charset="-120"/>
              </a:rPr>
              <a:t>Target: y = +1 or -1</a:t>
            </a:r>
          </a:p>
          <a:p>
            <a:pPr marL="457154" indent="-457154">
              <a:buFont typeface="Arial" panose="020B0604020202020204" pitchFamily="34" charset="0"/>
              <a:buChar char="•"/>
            </a:pPr>
            <a:r>
              <a:rPr lang="en-US" altLang="zh-TW" dirty="0">
                <a:solidFill>
                  <a:schemeClr val="bg1"/>
                </a:solidFill>
                <a:latin typeface="微軟正黑體" panose="020B0604030504040204" pitchFamily="34" charset="-120"/>
                <a:ea typeface="微軟正黑體" panose="020B0604030504040204" pitchFamily="34" charset="-120"/>
              </a:rPr>
              <a:t>h(x) = w</a:t>
            </a:r>
            <a:r>
              <a:rPr lang="en-US" altLang="zh-TW" baseline="-25000" dirty="0">
                <a:solidFill>
                  <a:schemeClr val="bg1"/>
                </a:solidFill>
                <a:latin typeface="微軟正黑體" panose="020B0604030504040204" pitchFamily="34" charset="-120"/>
                <a:ea typeface="微軟正黑體" panose="020B0604030504040204" pitchFamily="34" charset="-120"/>
              </a:rPr>
              <a:t>0 </a:t>
            </a:r>
            <a:r>
              <a:rPr lang="en-US" altLang="zh-TW" dirty="0">
                <a:solidFill>
                  <a:schemeClr val="bg1"/>
                </a:solidFill>
                <a:latin typeface="微軟正黑體" panose="020B0604030504040204" pitchFamily="34" charset="-120"/>
                <a:ea typeface="微軟正黑體" panose="020B0604030504040204" pitchFamily="34" charset="-120"/>
              </a:rPr>
              <a:t>+ w</a:t>
            </a:r>
            <a:r>
              <a:rPr lang="en-US" altLang="zh-TW" baseline="-25000" dirty="0">
                <a:solidFill>
                  <a:schemeClr val="bg1"/>
                </a:solidFill>
                <a:latin typeface="微軟正黑體" panose="020B0604030504040204" pitchFamily="34" charset="-120"/>
                <a:ea typeface="微軟正黑體" panose="020B0604030504040204" pitchFamily="34" charset="-120"/>
              </a:rPr>
              <a:t>1</a:t>
            </a:r>
            <a:r>
              <a:rPr lang="en-US" altLang="zh-TW" dirty="0">
                <a:solidFill>
                  <a:schemeClr val="bg1"/>
                </a:solidFill>
                <a:latin typeface="微軟正黑體" panose="020B0604030504040204" pitchFamily="34" charset="-120"/>
                <a:ea typeface="微軟正黑體" panose="020B0604030504040204" pitchFamily="34" charset="-120"/>
              </a:rPr>
              <a:t>x</a:t>
            </a:r>
            <a:r>
              <a:rPr lang="en-US" altLang="zh-TW" baseline="-25000" dirty="0">
                <a:solidFill>
                  <a:schemeClr val="bg1"/>
                </a:solidFill>
                <a:latin typeface="微軟正黑體" panose="020B0604030504040204" pitchFamily="34" charset="-120"/>
                <a:ea typeface="微軟正黑體" panose="020B0604030504040204" pitchFamily="34" charset="-120"/>
              </a:rPr>
              <a:t>1 </a:t>
            </a:r>
            <a:r>
              <a:rPr lang="en-US" altLang="zh-TW" dirty="0">
                <a:solidFill>
                  <a:schemeClr val="bg1"/>
                </a:solidFill>
                <a:latin typeface="微軟正黑體" panose="020B0604030504040204" pitchFamily="34" charset="-120"/>
                <a:ea typeface="微軟正黑體" panose="020B0604030504040204" pitchFamily="34" charset="-120"/>
              </a:rPr>
              <a:t>+ w</a:t>
            </a:r>
            <a:r>
              <a:rPr lang="en-US" altLang="zh-TW" baseline="-25000" dirty="0">
                <a:solidFill>
                  <a:schemeClr val="bg1"/>
                </a:solidFill>
                <a:latin typeface="微軟正黑體" panose="020B0604030504040204" pitchFamily="34" charset="-120"/>
                <a:ea typeface="微軟正黑體" panose="020B0604030504040204" pitchFamily="34" charset="-120"/>
              </a:rPr>
              <a:t>2</a:t>
            </a:r>
            <a:r>
              <a:rPr lang="en-US" altLang="zh-TW" dirty="0">
                <a:solidFill>
                  <a:schemeClr val="bg1"/>
                </a:solidFill>
                <a:latin typeface="微軟正黑體" panose="020B0604030504040204" pitchFamily="34" charset="-120"/>
                <a:ea typeface="微軟正黑體" panose="020B0604030504040204" pitchFamily="34" charset="-120"/>
              </a:rPr>
              <a:t>x</a:t>
            </a:r>
            <a:r>
              <a:rPr lang="en-US" altLang="zh-TW" baseline="-25000" dirty="0">
                <a:solidFill>
                  <a:schemeClr val="bg1"/>
                </a:solidFill>
                <a:latin typeface="微軟正黑體" panose="020B0604030504040204" pitchFamily="34" charset="-120"/>
                <a:ea typeface="微軟正黑體" panose="020B0604030504040204" pitchFamily="34" charset="-120"/>
              </a:rPr>
              <a:t>2</a:t>
            </a:r>
          </a:p>
        </p:txBody>
      </p:sp>
      <p:pic>
        <p:nvPicPr>
          <p:cNvPr id="27" name="圖片 26"/>
          <p:cNvPicPr>
            <a:picLocks noChangeAspect="1"/>
          </p:cNvPicPr>
          <p:nvPr/>
        </p:nvPicPr>
        <p:blipFill>
          <a:blip r:embed="rId2"/>
          <a:stretch>
            <a:fillRect/>
          </a:stretch>
        </p:blipFill>
        <p:spPr>
          <a:xfrm>
            <a:off x="6401256" y="3705859"/>
            <a:ext cx="4419983" cy="2237426"/>
          </a:xfrm>
          <a:prstGeom prst="rect">
            <a:avLst/>
          </a:prstGeom>
        </p:spPr>
      </p:pic>
      <p:sp>
        <p:nvSpPr>
          <p:cNvPr id="29" name="Text Placeholder 13">
            <a:extLst>
              <a:ext uri="{FF2B5EF4-FFF2-40B4-BE49-F238E27FC236}">
                <a16:creationId xmlns:a16="http://schemas.microsoft.com/office/drawing/2014/main" id="{84C7E176-6428-4F2F-BBC4-8119020D2361}"/>
              </a:ext>
            </a:extLst>
          </p:cNvPr>
          <p:cNvSpPr txBox="1">
            <a:spLocks/>
          </p:cNvSpPr>
          <p:nvPr/>
        </p:nvSpPr>
        <p:spPr>
          <a:xfrm>
            <a:off x="-1" y="117426"/>
            <a:ext cx="12190413"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5000" dirty="0" smtClean="0">
                <a:solidFill>
                  <a:schemeClr val="bg1">
                    <a:lumMod val="50000"/>
                  </a:schemeClr>
                </a:solidFill>
                <a:latin typeface="+mj-lt"/>
                <a:cs typeface="Arial" pitchFamily="34" charset="0"/>
              </a:rPr>
              <a:t>Perceptron </a:t>
            </a:r>
            <a:r>
              <a:rPr lang="en-US" sz="5000" dirty="0">
                <a:solidFill>
                  <a:schemeClr val="bg1">
                    <a:lumMod val="50000"/>
                  </a:schemeClr>
                </a:solidFill>
                <a:latin typeface="+mj-lt"/>
                <a:cs typeface="Arial" pitchFamily="34" charset="0"/>
              </a:rPr>
              <a:t>Linear </a:t>
            </a:r>
            <a:r>
              <a:rPr lang="en-US" sz="5000" dirty="0" smtClean="0">
                <a:solidFill>
                  <a:schemeClr val="bg1">
                    <a:lumMod val="50000"/>
                  </a:schemeClr>
                </a:solidFill>
                <a:latin typeface="+mj-lt"/>
                <a:cs typeface="Arial" pitchFamily="34" charset="0"/>
              </a:rPr>
              <a:t>Algorithm</a:t>
            </a:r>
            <a:endParaRPr lang="en-US" sz="5000" dirty="0">
              <a:solidFill>
                <a:schemeClr val="bg1">
                  <a:lumMod val="50000"/>
                </a:schemeClr>
              </a:solidFill>
              <a:latin typeface="+mj-lt"/>
              <a:cs typeface="Arial" pitchFamily="34" charset="0"/>
            </a:endParaRPr>
          </a:p>
        </p:txBody>
      </p:sp>
    </p:spTree>
    <p:extLst>
      <p:ext uri="{BB962C8B-B14F-4D97-AF65-F5344CB8AC3E}">
        <p14:creationId xmlns:p14="http://schemas.microsoft.com/office/powerpoint/2010/main" val="3529699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txBox="1">
            <a:spLocks/>
          </p:cNvSpPr>
          <p:nvPr/>
        </p:nvSpPr>
        <p:spPr>
          <a:xfrm>
            <a:off x="8736463" y="6357822"/>
            <a:ext cx="2844430" cy="365210"/>
          </a:xfrm>
          <a:prstGeom prst="rect">
            <a:avLst/>
          </a:prstGeom>
        </p:spPr>
        <p:txBody>
          <a:bodyPr/>
          <a:ls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57F1E4F-1CFF-5643-939E-217C01CDF565}" type="slidenum">
              <a:rPr lang="en-US" smtClean="0">
                <a:ea typeface="Segoe UI" panose="020B0502040204020203" pitchFamily="34" charset="0"/>
              </a:rPr>
              <a:pPr/>
              <a:t>35</a:t>
            </a:fld>
            <a:endParaRPr lang="en-US" dirty="0">
              <a:ea typeface="Segoe UI" panose="020B0502040204020203" pitchFamily="34" charset="0"/>
            </a:endParaRPr>
          </a:p>
        </p:txBody>
      </p:sp>
      <p:grpSp>
        <p:nvGrpSpPr>
          <p:cNvPr id="6" name="群組 5"/>
          <p:cNvGrpSpPr/>
          <p:nvPr/>
        </p:nvGrpSpPr>
        <p:grpSpPr>
          <a:xfrm>
            <a:off x="910630" y="2227536"/>
            <a:ext cx="4436281" cy="3460029"/>
            <a:chOff x="2476358" y="1311575"/>
            <a:chExt cx="4436859" cy="3460480"/>
          </a:xfrm>
        </p:grpSpPr>
        <p:cxnSp>
          <p:nvCxnSpPr>
            <p:cNvPr id="8" name="直線單箭頭接點 7"/>
            <p:cNvCxnSpPr/>
            <p:nvPr/>
          </p:nvCxnSpPr>
          <p:spPr>
            <a:xfrm flipV="1">
              <a:off x="2963008" y="1608992"/>
              <a:ext cx="0" cy="29630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681654" y="4343400"/>
              <a:ext cx="36839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3314700" y="1907931"/>
              <a:ext cx="2505808" cy="212773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399664" y="142779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2" name="文字方塊 11"/>
            <p:cNvSpPr txBox="1"/>
            <p:nvPr/>
          </p:nvSpPr>
          <p:spPr>
            <a:xfrm>
              <a:off x="4166669" y="1808400"/>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3" name="文字方塊 12"/>
            <p:cNvSpPr txBox="1"/>
            <p:nvPr/>
          </p:nvSpPr>
          <p:spPr>
            <a:xfrm>
              <a:off x="3669018" y="1515439"/>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4" name="文字方塊 13"/>
            <p:cNvSpPr txBox="1"/>
            <p:nvPr/>
          </p:nvSpPr>
          <p:spPr>
            <a:xfrm>
              <a:off x="3109820" y="280585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5" name="文字方塊 14"/>
            <p:cNvSpPr txBox="1"/>
            <p:nvPr/>
          </p:nvSpPr>
          <p:spPr>
            <a:xfrm>
              <a:off x="3546369" y="2270065"/>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6" name="文字方塊 15"/>
            <p:cNvSpPr txBox="1"/>
            <p:nvPr/>
          </p:nvSpPr>
          <p:spPr>
            <a:xfrm>
              <a:off x="5492530" y="2344186"/>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7" name="文字方塊 16"/>
            <p:cNvSpPr txBox="1"/>
            <p:nvPr/>
          </p:nvSpPr>
          <p:spPr>
            <a:xfrm>
              <a:off x="5061404" y="275137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8" name="文字方塊 17"/>
            <p:cNvSpPr txBox="1"/>
            <p:nvPr/>
          </p:nvSpPr>
          <p:spPr>
            <a:xfrm>
              <a:off x="5527394" y="3057675"/>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9" name="文字方塊 18"/>
            <p:cNvSpPr txBox="1"/>
            <p:nvPr/>
          </p:nvSpPr>
          <p:spPr>
            <a:xfrm>
              <a:off x="3948732"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0" name="文字方塊 19"/>
            <p:cNvSpPr txBox="1"/>
            <p:nvPr/>
          </p:nvSpPr>
          <p:spPr>
            <a:xfrm>
              <a:off x="4738063"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1" name="文字方塊 20"/>
            <p:cNvSpPr txBox="1"/>
            <p:nvPr/>
          </p:nvSpPr>
          <p:spPr>
            <a:xfrm>
              <a:off x="5818045" y="1493099"/>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 0</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3336153" y="1311575"/>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&gt; 0</a:t>
              </a:r>
              <a:endParaRPr lang="zh-TW" altLang="en-US" sz="20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5252337" y="3836506"/>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&lt; 0</a:t>
              </a:r>
              <a:endParaRPr lang="zh-TW" altLang="en-US" sz="20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2476358" y="1670214"/>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2</a:t>
              </a:r>
              <a:endParaRPr lang="zh-TW" altLang="en-US" sz="2000" baseline="-25000"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799923" y="4371945"/>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1</a:t>
              </a:r>
              <a:endParaRPr lang="zh-TW" altLang="en-US" sz="2000" baseline="-25000" dirty="0">
                <a:latin typeface="微軟正黑體" panose="020B0604030504040204" pitchFamily="34" charset="-120"/>
                <a:ea typeface="微軟正黑體" panose="020B0604030504040204" pitchFamily="34" charset="-120"/>
              </a:endParaRPr>
            </a:p>
          </p:txBody>
        </p:sp>
      </p:grpSp>
      <p:grpSp>
        <p:nvGrpSpPr>
          <p:cNvPr id="30" name="群組 29"/>
          <p:cNvGrpSpPr/>
          <p:nvPr/>
        </p:nvGrpSpPr>
        <p:grpSpPr>
          <a:xfrm>
            <a:off x="6304754" y="4698326"/>
            <a:ext cx="2349169" cy="1844250"/>
            <a:chOff x="5143794" y="1606357"/>
            <a:chExt cx="2152651" cy="1671523"/>
          </a:xfrm>
        </p:grpSpPr>
        <p:pic>
          <p:nvPicPr>
            <p:cNvPr id="31" name="圖片 30"/>
            <p:cNvPicPr>
              <a:picLocks noChangeAspect="1"/>
            </p:cNvPicPr>
            <p:nvPr/>
          </p:nvPicPr>
          <p:blipFill>
            <a:blip r:embed="rId2"/>
            <a:stretch>
              <a:fillRect/>
            </a:stretch>
          </p:blipFill>
          <p:spPr>
            <a:xfrm>
              <a:off x="5143794" y="1606357"/>
              <a:ext cx="2152650" cy="739164"/>
            </a:xfrm>
            <a:prstGeom prst="rect">
              <a:avLst/>
            </a:prstGeom>
          </p:spPr>
        </p:pic>
        <p:pic>
          <p:nvPicPr>
            <p:cNvPr id="32" name="圖片 31"/>
            <p:cNvPicPr>
              <a:picLocks noChangeAspect="1"/>
            </p:cNvPicPr>
            <p:nvPr/>
          </p:nvPicPr>
          <p:blipFill>
            <a:blip r:embed="rId3"/>
            <a:stretch>
              <a:fillRect/>
            </a:stretch>
          </p:blipFill>
          <p:spPr>
            <a:xfrm>
              <a:off x="5143795" y="2345522"/>
              <a:ext cx="2152650" cy="932358"/>
            </a:xfrm>
            <a:prstGeom prst="rect">
              <a:avLst/>
            </a:prstGeom>
          </p:spPr>
        </p:pic>
      </p:grpSp>
      <p:pic>
        <p:nvPicPr>
          <p:cNvPr id="33" name="圖片 32"/>
          <p:cNvPicPr>
            <a:picLocks noChangeAspect="1"/>
          </p:cNvPicPr>
          <p:nvPr/>
        </p:nvPicPr>
        <p:blipFill>
          <a:blip r:embed="rId4"/>
          <a:stretch>
            <a:fillRect/>
          </a:stretch>
        </p:blipFill>
        <p:spPr>
          <a:xfrm>
            <a:off x="5917494" y="3571999"/>
            <a:ext cx="3783360" cy="1054654"/>
          </a:xfrm>
          <a:prstGeom prst="rect">
            <a:avLst/>
          </a:prstGeom>
        </p:spPr>
      </p:pic>
      <p:sp>
        <p:nvSpPr>
          <p:cNvPr id="34" name="矩形 33"/>
          <p:cNvSpPr/>
          <p:nvPr/>
        </p:nvSpPr>
        <p:spPr>
          <a:xfrm>
            <a:off x="6096428" y="2458055"/>
            <a:ext cx="3425492" cy="461605"/>
          </a:xfrm>
          <a:prstGeom prst="rect">
            <a:avLst/>
          </a:prstGeom>
        </p:spPr>
        <p:txBody>
          <a:bodyPr wrap="none">
            <a:spAutoFit/>
          </a:bodyPr>
          <a:lstStyle/>
          <a:p>
            <a:r>
              <a:rPr lang="en-US" altLang="zh-TW" dirty="0">
                <a:solidFill>
                  <a:schemeClr val="bg1"/>
                </a:solidFill>
                <a:latin typeface="微軟正黑體" panose="020B0604030504040204" pitchFamily="34" charset="-120"/>
                <a:ea typeface="微軟正黑體" panose="020B0604030504040204" pitchFamily="34" charset="-120"/>
              </a:rPr>
              <a:t>h(x) = w</a:t>
            </a:r>
            <a:r>
              <a:rPr lang="en-US" altLang="zh-TW" baseline="-25000" dirty="0">
                <a:solidFill>
                  <a:schemeClr val="bg1"/>
                </a:solidFill>
                <a:latin typeface="微軟正黑體" panose="020B0604030504040204" pitchFamily="34" charset="-120"/>
                <a:ea typeface="微軟正黑體" panose="020B0604030504040204" pitchFamily="34" charset="-120"/>
              </a:rPr>
              <a:t>0 </a:t>
            </a:r>
            <a:r>
              <a:rPr lang="en-US" altLang="zh-TW" dirty="0">
                <a:solidFill>
                  <a:schemeClr val="bg1"/>
                </a:solidFill>
                <a:latin typeface="微軟正黑體" panose="020B0604030504040204" pitchFamily="34" charset="-120"/>
                <a:ea typeface="微軟正黑體" panose="020B0604030504040204" pitchFamily="34" charset="-120"/>
              </a:rPr>
              <a:t>+ w</a:t>
            </a:r>
            <a:r>
              <a:rPr lang="en-US" altLang="zh-TW" baseline="-25000" dirty="0">
                <a:solidFill>
                  <a:schemeClr val="bg1"/>
                </a:solidFill>
                <a:latin typeface="微軟正黑體" panose="020B0604030504040204" pitchFamily="34" charset="-120"/>
                <a:ea typeface="微軟正黑體" panose="020B0604030504040204" pitchFamily="34" charset="-120"/>
              </a:rPr>
              <a:t>1</a:t>
            </a:r>
            <a:r>
              <a:rPr lang="en-US" altLang="zh-TW" dirty="0">
                <a:solidFill>
                  <a:schemeClr val="bg1"/>
                </a:solidFill>
                <a:latin typeface="微軟正黑體" panose="020B0604030504040204" pitchFamily="34" charset="-120"/>
                <a:ea typeface="微軟正黑體" panose="020B0604030504040204" pitchFamily="34" charset="-120"/>
              </a:rPr>
              <a:t>x</a:t>
            </a:r>
            <a:r>
              <a:rPr lang="en-US" altLang="zh-TW" baseline="-25000" dirty="0">
                <a:solidFill>
                  <a:schemeClr val="bg1"/>
                </a:solidFill>
                <a:latin typeface="微軟正黑體" panose="020B0604030504040204" pitchFamily="34" charset="-120"/>
                <a:ea typeface="微軟正黑體" panose="020B0604030504040204" pitchFamily="34" charset="-120"/>
              </a:rPr>
              <a:t>1 </a:t>
            </a:r>
            <a:r>
              <a:rPr lang="en-US" altLang="zh-TW" dirty="0">
                <a:solidFill>
                  <a:schemeClr val="bg1"/>
                </a:solidFill>
                <a:latin typeface="微軟正黑體" panose="020B0604030504040204" pitchFamily="34" charset="-120"/>
                <a:ea typeface="微軟正黑體" panose="020B0604030504040204" pitchFamily="34" charset="-120"/>
              </a:rPr>
              <a:t>+ w</a:t>
            </a:r>
            <a:r>
              <a:rPr lang="en-US" altLang="zh-TW" baseline="-25000" dirty="0">
                <a:solidFill>
                  <a:schemeClr val="bg1"/>
                </a:solidFill>
                <a:latin typeface="微軟正黑體" panose="020B0604030504040204" pitchFamily="34" charset="-120"/>
                <a:ea typeface="微軟正黑體" panose="020B0604030504040204" pitchFamily="34" charset="-120"/>
              </a:rPr>
              <a:t>2</a:t>
            </a:r>
            <a:r>
              <a:rPr lang="en-US" altLang="zh-TW" dirty="0">
                <a:solidFill>
                  <a:schemeClr val="bg1"/>
                </a:solidFill>
                <a:latin typeface="微軟正黑體" panose="020B0604030504040204" pitchFamily="34" charset="-120"/>
                <a:ea typeface="微軟正黑體" panose="020B0604030504040204" pitchFamily="34" charset="-120"/>
              </a:rPr>
              <a:t>x</a:t>
            </a:r>
            <a:r>
              <a:rPr lang="en-US" altLang="zh-TW" baseline="-25000" dirty="0">
                <a:solidFill>
                  <a:schemeClr val="bg1"/>
                </a:solidFill>
                <a:latin typeface="微軟正黑體" panose="020B0604030504040204" pitchFamily="34" charset="-120"/>
                <a:ea typeface="微軟正黑體" panose="020B0604030504040204" pitchFamily="34" charset="-120"/>
              </a:rPr>
              <a:t>2</a:t>
            </a:r>
          </a:p>
        </p:txBody>
      </p:sp>
      <p:sp>
        <p:nvSpPr>
          <p:cNvPr id="35" name="Text Placeholder 13">
            <a:extLst>
              <a:ext uri="{FF2B5EF4-FFF2-40B4-BE49-F238E27FC236}">
                <a16:creationId xmlns:a16="http://schemas.microsoft.com/office/drawing/2014/main" id="{84C7E176-6428-4F2F-BBC4-8119020D2361}"/>
              </a:ext>
            </a:extLst>
          </p:cNvPr>
          <p:cNvSpPr txBox="1">
            <a:spLocks/>
          </p:cNvSpPr>
          <p:nvPr/>
        </p:nvSpPr>
        <p:spPr>
          <a:xfrm>
            <a:off x="-1" y="117426"/>
            <a:ext cx="12190413"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5000" dirty="0" smtClean="0">
                <a:solidFill>
                  <a:schemeClr val="bg1">
                    <a:lumMod val="50000"/>
                  </a:schemeClr>
                </a:solidFill>
                <a:latin typeface="+mj-lt"/>
                <a:cs typeface="Arial" pitchFamily="34" charset="0"/>
              </a:rPr>
              <a:t>Perceptron </a:t>
            </a:r>
            <a:r>
              <a:rPr lang="en-US" sz="5000" dirty="0">
                <a:solidFill>
                  <a:schemeClr val="bg1">
                    <a:lumMod val="50000"/>
                  </a:schemeClr>
                </a:solidFill>
                <a:latin typeface="+mj-lt"/>
                <a:cs typeface="Arial" pitchFamily="34" charset="0"/>
              </a:rPr>
              <a:t>Linear </a:t>
            </a:r>
            <a:r>
              <a:rPr lang="en-US" sz="5000" dirty="0" smtClean="0">
                <a:solidFill>
                  <a:schemeClr val="bg1">
                    <a:lumMod val="50000"/>
                  </a:schemeClr>
                </a:solidFill>
                <a:latin typeface="+mj-lt"/>
                <a:cs typeface="Arial" pitchFamily="34" charset="0"/>
              </a:rPr>
              <a:t>Algorithm</a:t>
            </a:r>
            <a:endParaRPr lang="en-US" sz="5000" dirty="0">
              <a:solidFill>
                <a:schemeClr val="bg1">
                  <a:lumMod val="50000"/>
                </a:schemeClr>
              </a:solidFill>
              <a:latin typeface="+mj-lt"/>
              <a:cs typeface="Arial" pitchFamily="34" charset="0"/>
            </a:endParaRPr>
          </a:p>
        </p:txBody>
      </p:sp>
    </p:spTree>
    <p:extLst>
      <p:ext uri="{BB962C8B-B14F-4D97-AF65-F5344CB8AC3E}">
        <p14:creationId xmlns:p14="http://schemas.microsoft.com/office/powerpoint/2010/main" val="2061184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txBox="1">
            <a:spLocks/>
          </p:cNvSpPr>
          <p:nvPr/>
        </p:nvSpPr>
        <p:spPr>
          <a:xfrm>
            <a:off x="8736463" y="6357822"/>
            <a:ext cx="2844430" cy="365210"/>
          </a:xfrm>
          <a:prstGeom prst="rect">
            <a:avLst/>
          </a:prstGeom>
        </p:spPr>
        <p:txBody>
          <a:bodyPr/>
          <a:ls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57F1E4F-1CFF-5643-939E-217C01CDF565}" type="slidenum">
              <a:rPr lang="en-US" smtClean="0">
                <a:ea typeface="Segoe UI" panose="020B0502040204020203" pitchFamily="34" charset="0"/>
              </a:rPr>
              <a:pPr/>
              <a:t>36</a:t>
            </a:fld>
            <a:endParaRPr lang="en-US" dirty="0">
              <a:ea typeface="Segoe UI" panose="020B0502040204020203" pitchFamily="34" charset="0"/>
            </a:endParaRPr>
          </a:p>
        </p:txBody>
      </p:sp>
      <p:pic>
        <p:nvPicPr>
          <p:cNvPr id="29" name="圖片 28"/>
          <p:cNvPicPr>
            <a:picLocks noChangeAspect="1"/>
          </p:cNvPicPr>
          <p:nvPr/>
        </p:nvPicPr>
        <p:blipFill rotWithShape="1">
          <a:blip r:embed="rId2"/>
          <a:srcRect b="22257"/>
          <a:stretch/>
        </p:blipFill>
        <p:spPr>
          <a:xfrm>
            <a:off x="2793949" y="3765610"/>
            <a:ext cx="5733303" cy="1354939"/>
          </a:xfrm>
          <a:prstGeom prst="rect">
            <a:avLst/>
          </a:prstGeom>
        </p:spPr>
      </p:pic>
      <p:sp>
        <p:nvSpPr>
          <p:cNvPr id="35" name="文字方塊 34"/>
          <p:cNvSpPr txBox="1"/>
          <p:nvPr/>
        </p:nvSpPr>
        <p:spPr>
          <a:xfrm>
            <a:off x="8653839" y="3765610"/>
            <a:ext cx="2834061" cy="83088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[Case 1]</a:t>
            </a:r>
          </a:p>
          <a:p>
            <a:r>
              <a:rPr lang="en-US" altLang="zh-TW" dirty="0">
                <a:latin typeface="微軟正黑體" panose="020B0604030504040204" pitchFamily="34" charset="-120"/>
                <a:ea typeface="微軟正黑體" panose="020B0604030504040204" pitchFamily="34" charset="-120"/>
              </a:rPr>
              <a:t>y = 1</a:t>
            </a:r>
            <a:r>
              <a:rPr lang="zh-TW" altLang="en-US" dirty="0">
                <a:latin typeface="微軟正黑體" panose="020B0604030504040204" pitchFamily="34" charset="-120"/>
                <a:ea typeface="微軟正黑體" panose="020B0604030504040204" pitchFamily="34" charset="-120"/>
              </a:rPr>
              <a:t> 錯分成 </a:t>
            </a:r>
            <a:r>
              <a:rPr lang="en-US" altLang="zh-TW" dirty="0">
                <a:latin typeface="微軟正黑體" panose="020B0604030504040204" pitchFamily="34" charset="-120"/>
                <a:ea typeface="微軟正黑體" panose="020B0604030504040204" pitchFamily="34" charset="-120"/>
              </a:rPr>
              <a:t>y = -1</a:t>
            </a:r>
          </a:p>
        </p:txBody>
      </p:sp>
      <p:pic>
        <p:nvPicPr>
          <p:cNvPr id="36" name="圖片 35"/>
          <p:cNvPicPr>
            <a:picLocks noChangeAspect="1"/>
          </p:cNvPicPr>
          <p:nvPr/>
        </p:nvPicPr>
        <p:blipFill rotWithShape="1">
          <a:blip r:embed="rId3"/>
          <a:srcRect b="20330"/>
          <a:stretch/>
        </p:blipFill>
        <p:spPr>
          <a:xfrm>
            <a:off x="2793949" y="5243625"/>
            <a:ext cx="5733303" cy="1274718"/>
          </a:xfrm>
          <a:prstGeom prst="rect">
            <a:avLst/>
          </a:prstGeom>
        </p:spPr>
      </p:pic>
      <p:sp>
        <p:nvSpPr>
          <p:cNvPr id="37" name="文字方塊 36"/>
          <p:cNvSpPr txBox="1"/>
          <p:nvPr/>
        </p:nvSpPr>
        <p:spPr>
          <a:xfrm>
            <a:off x="8646917" y="5219695"/>
            <a:ext cx="2834061" cy="83088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[Case 2]</a:t>
            </a:r>
          </a:p>
          <a:p>
            <a:r>
              <a:rPr lang="en-US" altLang="zh-TW" dirty="0">
                <a:latin typeface="微軟正黑體" panose="020B0604030504040204" pitchFamily="34" charset="-120"/>
                <a:ea typeface="微軟正黑體" panose="020B0604030504040204" pitchFamily="34" charset="-120"/>
              </a:rPr>
              <a:t>y = -1</a:t>
            </a:r>
            <a:r>
              <a:rPr lang="zh-TW" altLang="en-US" dirty="0">
                <a:latin typeface="微軟正黑體" panose="020B0604030504040204" pitchFamily="34" charset="-120"/>
                <a:ea typeface="微軟正黑體" panose="020B0604030504040204" pitchFamily="34" charset="-120"/>
              </a:rPr>
              <a:t> 錯分成 </a:t>
            </a:r>
            <a:r>
              <a:rPr lang="en-US" altLang="zh-TW" dirty="0">
                <a:latin typeface="微軟正黑體" panose="020B0604030504040204" pitchFamily="34" charset="-120"/>
                <a:ea typeface="微軟正黑體" panose="020B0604030504040204" pitchFamily="34" charset="-120"/>
              </a:rPr>
              <a:t>y = 1</a:t>
            </a:r>
            <a:endParaRPr lang="zh-TW" altLang="en-US" dirty="0">
              <a:latin typeface="微軟正黑體" panose="020B0604030504040204" pitchFamily="34" charset="-120"/>
              <a:ea typeface="微軟正黑體" panose="020B0604030504040204" pitchFamily="34" charset="-120"/>
            </a:endParaRPr>
          </a:p>
        </p:txBody>
      </p:sp>
      <p:grpSp>
        <p:nvGrpSpPr>
          <p:cNvPr id="38" name="群組 37"/>
          <p:cNvGrpSpPr/>
          <p:nvPr/>
        </p:nvGrpSpPr>
        <p:grpSpPr>
          <a:xfrm>
            <a:off x="478582" y="5518026"/>
            <a:ext cx="2304305" cy="779679"/>
            <a:chOff x="7525341" y="2590433"/>
            <a:chExt cx="2304605" cy="779780"/>
          </a:xfrm>
        </p:grpSpPr>
        <p:sp>
          <p:nvSpPr>
            <p:cNvPr id="39" name="矩形 38"/>
            <p:cNvSpPr/>
            <p:nvPr/>
          </p:nvSpPr>
          <p:spPr>
            <a:xfrm>
              <a:off x="7525341" y="2908548"/>
              <a:ext cx="2304605" cy="461665"/>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w</a:t>
              </a:r>
              <a:r>
                <a:rPr lang="en-US" altLang="zh-TW" baseline="-25000" dirty="0">
                  <a:latin typeface="微軟正黑體" panose="020B0604030504040204" pitchFamily="34" charset="-120"/>
                  <a:ea typeface="微軟正黑體" panose="020B0604030504040204" pitchFamily="34" charset="-120"/>
                </a:rPr>
                <a:t>t+1</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w</a:t>
              </a:r>
              <a:r>
                <a:rPr lang="en-US" altLang="zh-TW" baseline="-25000" dirty="0" err="1">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y</a:t>
              </a:r>
              <a:r>
                <a:rPr lang="en-US" altLang="zh-TW" baseline="-25000" dirty="0" err="1">
                  <a:latin typeface="微軟正黑體" panose="020B0604030504040204" pitchFamily="34" charset="-120"/>
                  <a:ea typeface="微軟正黑體" panose="020B0604030504040204" pitchFamily="34" charset="-120"/>
                </a:rPr>
                <a:t>t</a:t>
              </a:r>
              <a:r>
                <a:rPr lang="en-US" altLang="zh-TW" dirty="0" err="1">
                  <a:latin typeface="微軟正黑體" panose="020B0604030504040204" pitchFamily="34" charset="-120"/>
                  <a:ea typeface="微軟正黑體" panose="020B0604030504040204" pitchFamily="34" charset="-120"/>
                </a:rPr>
                <a:t>x</a:t>
              </a:r>
              <a:r>
                <a:rPr lang="en-US" altLang="zh-TW" baseline="-25000" dirty="0" err="1">
                  <a:latin typeface="微軟正黑體" panose="020B0604030504040204" pitchFamily="34" charset="-120"/>
                  <a:ea typeface="微軟正黑體" panose="020B0604030504040204" pitchFamily="34" charset="-120"/>
                </a:rPr>
                <a:t>t</a:t>
              </a:r>
              <a:endParaRPr lang="zh-TW" altLang="en-US" baseline="-25000" dirty="0">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8521190" y="2590433"/>
              <a:ext cx="312906"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41" name="文字方塊 40"/>
            <p:cNvSpPr txBox="1"/>
            <p:nvPr/>
          </p:nvSpPr>
          <p:spPr>
            <a:xfrm>
              <a:off x="7678987" y="2600901"/>
              <a:ext cx="263214"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grpSp>
      <p:grpSp>
        <p:nvGrpSpPr>
          <p:cNvPr id="42" name="群組 41"/>
          <p:cNvGrpSpPr/>
          <p:nvPr/>
        </p:nvGrpSpPr>
        <p:grpSpPr>
          <a:xfrm>
            <a:off x="478533" y="4165495"/>
            <a:ext cx="2304305" cy="776467"/>
            <a:chOff x="8654966" y="4212108"/>
            <a:chExt cx="2304605" cy="776568"/>
          </a:xfrm>
        </p:grpSpPr>
        <p:sp>
          <p:nvSpPr>
            <p:cNvPr id="43" name="矩形 42"/>
            <p:cNvSpPr/>
            <p:nvPr/>
          </p:nvSpPr>
          <p:spPr>
            <a:xfrm>
              <a:off x="8654966" y="4527011"/>
              <a:ext cx="2304605" cy="461665"/>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w</a:t>
              </a:r>
              <a:r>
                <a:rPr lang="en-US" altLang="zh-TW" baseline="-25000" dirty="0">
                  <a:latin typeface="微軟正黑體" panose="020B0604030504040204" pitchFamily="34" charset="-120"/>
                  <a:ea typeface="微軟正黑體" panose="020B0604030504040204" pitchFamily="34" charset="-120"/>
                </a:rPr>
                <a:t>t+1</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w</a:t>
              </a:r>
              <a:r>
                <a:rPr lang="en-US" altLang="zh-TW" baseline="-25000" dirty="0" err="1">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y</a:t>
              </a:r>
              <a:r>
                <a:rPr lang="en-US" altLang="zh-TW" baseline="-25000" dirty="0" err="1">
                  <a:latin typeface="微軟正黑體" panose="020B0604030504040204" pitchFamily="34" charset="-120"/>
                  <a:ea typeface="微軟正黑體" panose="020B0604030504040204" pitchFamily="34" charset="-120"/>
                </a:rPr>
                <a:t>t</a:t>
              </a:r>
              <a:r>
                <a:rPr lang="en-US" altLang="zh-TW" dirty="0" err="1">
                  <a:latin typeface="微軟正黑體" panose="020B0604030504040204" pitchFamily="34" charset="-120"/>
                  <a:ea typeface="微軟正黑體" panose="020B0604030504040204" pitchFamily="34" charset="-120"/>
                </a:rPr>
                <a:t>x</a:t>
              </a:r>
              <a:r>
                <a:rPr lang="en-US" altLang="zh-TW" baseline="-25000" dirty="0" err="1">
                  <a:latin typeface="微軟正黑體" panose="020B0604030504040204" pitchFamily="34" charset="-120"/>
                  <a:ea typeface="微軟正黑體" panose="020B0604030504040204" pitchFamily="34" charset="-120"/>
                </a:rPr>
                <a:t>t</a:t>
              </a:r>
              <a:endParaRPr lang="zh-TW" altLang="en-US" baseline="-25000"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9715777" y="4212108"/>
              <a:ext cx="263214"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45" name="文字方塊 44"/>
            <p:cNvSpPr txBox="1"/>
            <p:nvPr/>
          </p:nvSpPr>
          <p:spPr>
            <a:xfrm>
              <a:off x="8808612" y="4219364"/>
              <a:ext cx="312906"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grpSp>
      <p:sp>
        <p:nvSpPr>
          <p:cNvPr id="46" name="橢圓 45"/>
          <p:cNvSpPr/>
          <p:nvPr/>
        </p:nvSpPr>
        <p:spPr>
          <a:xfrm>
            <a:off x="3824157" y="5883703"/>
            <a:ext cx="103688" cy="1080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4055659" y="4321809"/>
            <a:ext cx="103688" cy="1080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形圖說文字 47"/>
          <p:cNvSpPr/>
          <p:nvPr/>
        </p:nvSpPr>
        <p:spPr>
          <a:xfrm>
            <a:off x="3936324" y="3631135"/>
            <a:ext cx="2575811" cy="621539"/>
          </a:xfrm>
          <a:prstGeom prst="wedgeEllipseCallout">
            <a:avLst>
              <a:gd name="adj1" fmla="val -43020"/>
              <a:gd name="adj2" fmla="val 717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dirty="0">
                <a:latin typeface="微軟正黑體" panose="020B0604030504040204" pitchFamily="34" charset="-120"/>
                <a:ea typeface="微軟正黑體" panose="020B0604030504040204" pitchFamily="34" charset="-120"/>
              </a:rPr>
              <a:t>ㄨㄨ</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我是</a:t>
            </a:r>
            <a:r>
              <a:rPr lang="en-US" altLang="zh-TW" sz="1800" dirty="0">
                <a:latin typeface="微軟正黑體" panose="020B0604030504040204" pitchFamily="34" charset="-120"/>
                <a:ea typeface="微軟正黑體" panose="020B0604030504040204" pitchFamily="34" charset="-120"/>
              </a:rPr>
              <a:t>+1</a:t>
            </a:r>
            <a:r>
              <a:rPr lang="zh-TW" altLang="en-US" sz="1800" dirty="0">
                <a:latin typeface="微軟正黑體" panose="020B0604030504040204" pitchFamily="34" charset="-120"/>
                <a:ea typeface="微軟正黑體" panose="020B0604030504040204" pitchFamily="34" charset="-120"/>
              </a:rPr>
              <a:t>啦</a:t>
            </a:r>
          </a:p>
        </p:txBody>
      </p:sp>
      <p:sp>
        <p:nvSpPr>
          <p:cNvPr id="49" name="橢圓形圖說文字 48"/>
          <p:cNvSpPr/>
          <p:nvPr/>
        </p:nvSpPr>
        <p:spPr>
          <a:xfrm>
            <a:off x="2125199" y="6250063"/>
            <a:ext cx="2575811" cy="426635"/>
          </a:xfrm>
          <a:prstGeom prst="wedgeEllipseCallout">
            <a:avLst>
              <a:gd name="adj1" fmla="val 16369"/>
              <a:gd name="adj2" fmla="val -1037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dirty="0">
                <a:latin typeface="微軟正黑體" panose="020B0604030504040204" pitchFamily="34" charset="-120"/>
                <a:ea typeface="微軟正黑體" panose="020B0604030504040204" pitchFamily="34" charset="-120"/>
              </a:rPr>
              <a:t>ㄨㄨ</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我是</a:t>
            </a:r>
            <a:r>
              <a:rPr lang="en-US" altLang="zh-TW" sz="1800" dirty="0">
                <a:latin typeface="微軟正黑體" panose="020B0604030504040204" pitchFamily="34" charset="-120"/>
                <a:ea typeface="微軟正黑體" panose="020B0604030504040204" pitchFamily="34" charset="-120"/>
              </a:rPr>
              <a:t>-1</a:t>
            </a:r>
            <a:r>
              <a:rPr lang="zh-TW" altLang="en-US" sz="1800" dirty="0">
                <a:latin typeface="微軟正黑體" panose="020B0604030504040204" pitchFamily="34" charset="-120"/>
                <a:ea typeface="微軟正黑體" panose="020B0604030504040204" pitchFamily="34" charset="-120"/>
              </a:rPr>
              <a:t>啦</a:t>
            </a:r>
          </a:p>
        </p:txBody>
      </p:sp>
      <p:grpSp>
        <p:nvGrpSpPr>
          <p:cNvPr id="6" name="群組 5"/>
          <p:cNvGrpSpPr/>
          <p:nvPr/>
        </p:nvGrpSpPr>
        <p:grpSpPr>
          <a:xfrm>
            <a:off x="1249732" y="1498596"/>
            <a:ext cx="3189290" cy="2363246"/>
            <a:chOff x="2320926" y="1311575"/>
            <a:chExt cx="4670048" cy="3460480"/>
          </a:xfrm>
        </p:grpSpPr>
        <p:cxnSp>
          <p:nvCxnSpPr>
            <p:cNvPr id="8" name="直線單箭頭接點 7"/>
            <p:cNvCxnSpPr/>
            <p:nvPr/>
          </p:nvCxnSpPr>
          <p:spPr>
            <a:xfrm flipV="1">
              <a:off x="2963008" y="1608992"/>
              <a:ext cx="0" cy="29630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681654" y="4343400"/>
              <a:ext cx="36839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3511075" y="2036013"/>
              <a:ext cx="2505809" cy="212773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399664" y="142779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2" name="文字方塊 11"/>
            <p:cNvSpPr txBox="1"/>
            <p:nvPr/>
          </p:nvSpPr>
          <p:spPr>
            <a:xfrm>
              <a:off x="4166669" y="1808400"/>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3" name="文字方塊 12"/>
            <p:cNvSpPr txBox="1"/>
            <p:nvPr/>
          </p:nvSpPr>
          <p:spPr>
            <a:xfrm>
              <a:off x="3669018" y="1515439"/>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4" name="文字方塊 13"/>
            <p:cNvSpPr txBox="1"/>
            <p:nvPr/>
          </p:nvSpPr>
          <p:spPr>
            <a:xfrm>
              <a:off x="3109820" y="280585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5" name="文字方塊 14"/>
            <p:cNvSpPr txBox="1"/>
            <p:nvPr/>
          </p:nvSpPr>
          <p:spPr>
            <a:xfrm>
              <a:off x="3546369" y="2270065"/>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6" name="文字方塊 15"/>
            <p:cNvSpPr txBox="1"/>
            <p:nvPr/>
          </p:nvSpPr>
          <p:spPr>
            <a:xfrm>
              <a:off x="5492530" y="2344186"/>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7" name="文字方塊 16"/>
            <p:cNvSpPr txBox="1"/>
            <p:nvPr/>
          </p:nvSpPr>
          <p:spPr>
            <a:xfrm>
              <a:off x="5061404" y="275137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8" name="文字方塊 17"/>
            <p:cNvSpPr txBox="1"/>
            <p:nvPr/>
          </p:nvSpPr>
          <p:spPr>
            <a:xfrm>
              <a:off x="5527394" y="3057675"/>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9" name="文字方塊 18"/>
            <p:cNvSpPr txBox="1"/>
            <p:nvPr/>
          </p:nvSpPr>
          <p:spPr>
            <a:xfrm>
              <a:off x="3948732"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0" name="文字方塊 19"/>
            <p:cNvSpPr txBox="1"/>
            <p:nvPr/>
          </p:nvSpPr>
          <p:spPr>
            <a:xfrm>
              <a:off x="4738063"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1" name="文字方塊 20"/>
            <p:cNvSpPr txBox="1"/>
            <p:nvPr/>
          </p:nvSpPr>
          <p:spPr>
            <a:xfrm>
              <a:off x="5818045" y="1493099"/>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 0</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3336153" y="1311575"/>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&gt; 0</a:t>
              </a:r>
              <a:endParaRPr lang="zh-TW" altLang="en-US" sz="20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5895802" y="3213043"/>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&lt; 0</a:t>
              </a:r>
              <a:endParaRPr lang="zh-TW" altLang="en-US" sz="20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2320926" y="1642442"/>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2</a:t>
              </a:r>
              <a:endParaRPr lang="zh-TW" altLang="en-US" sz="2000" baseline="-25000"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799923" y="4371945"/>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1</a:t>
              </a:r>
              <a:endParaRPr lang="zh-TW" altLang="en-US" sz="2000" baseline="-25000" dirty="0">
                <a:latin typeface="微軟正黑體" panose="020B0604030504040204" pitchFamily="34" charset="-120"/>
                <a:ea typeface="微軟正黑體" panose="020B0604030504040204" pitchFamily="34" charset="-120"/>
              </a:endParaRPr>
            </a:p>
          </p:txBody>
        </p:sp>
      </p:grpSp>
      <p:sp>
        <p:nvSpPr>
          <p:cNvPr id="2" name="文字方塊 1"/>
          <p:cNvSpPr txBox="1"/>
          <p:nvPr/>
        </p:nvSpPr>
        <p:spPr>
          <a:xfrm>
            <a:off x="6131165" y="2300579"/>
            <a:ext cx="4027513" cy="830997"/>
          </a:xfrm>
          <a:prstGeom prst="rect">
            <a:avLst/>
          </a:prstGeom>
          <a:noFill/>
        </p:spPr>
        <p:txBody>
          <a:bodyPr wrap="none" rtlCol="0">
            <a:spAutoFit/>
          </a:bodyPr>
          <a:lstStyle/>
          <a:p>
            <a:pPr marL="342900" indent="-342900">
              <a:buFont typeface="Arial" panose="020B0604020202020204" pitchFamily="34" charset="0"/>
              <a:buChar char="•"/>
            </a:pPr>
            <a:r>
              <a:rPr lang="zh-TW" altLang="en-US" dirty="0" smtClean="0">
                <a:solidFill>
                  <a:schemeClr val="bg1"/>
                </a:solidFill>
                <a:latin typeface="微軟正黑體" panose="020B0604030504040204" pitchFamily="34" charset="-120"/>
                <a:ea typeface="微軟正黑體" panose="020B0604030504040204" pitchFamily="34" charset="-120"/>
              </a:rPr>
              <a:t>若 </a:t>
            </a:r>
            <a:r>
              <a:rPr lang="en-US" altLang="zh-TW" dirty="0" smtClean="0">
                <a:solidFill>
                  <a:schemeClr val="bg1"/>
                </a:solidFill>
                <a:latin typeface="微軟正黑體" panose="020B0604030504040204" pitchFamily="34" charset="-120"/>
                <a:ea typeface="微軟正黑體" panose="020B0604030504040204" pitchFamily="34" charset="-120"/>
              </a:rPr>
              <a:t>scores &gt;= 0</a:t>
            </a:r>
            <a:r>
              <a:rPr lang="zh-TW" altLang="en-US" dirty="0" smtClean="0">
                <a:solidFill>
                  <a:schemeClr val="bg1"/>
                </a:solidFill>
                <a:latin typeface="微軟正黑體" panose="020B0604030504040204" pitchFamily="34" charset="-120"/>
                <a:ea typeface="微軟正黑體" panose="020B0604030504040204" pitchFamily="34" charset="-120"/>
              </a:rPr>
              <a:t>，則 </a:t>
            </a:r>
            <a:r>
              <a:rPr lang="en-US" altLang="zh-TW" dirty="0" smtClean="0">
                <a:solidFill>
                  <a:schemeClr val="bg1"/>
                </a:solidFill>
                <a:latin typeface="微軟正黑體" panose="020B0604030504040204" pitchFamily="34" charset="-120"/>
                <a:ea typeface="微軟正黑體" panose="020B0604030504040204" pitchFamily="34" charset="-120"/>
              </a:rPr>
              <a:t>y</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1</a:t>
            </a:r>
          </a:p>
          <a:p>
            <a:pPr marL="342900" indent="-342900">
              <a:buFont typeface="Arial" panose="020B0604020202020204" pitchFamily="34" charset="0"/>
              <a:buChar char="•"/>
            </a:pPr>
            <a:r>
              <a:rPr lang="zh-TW" altLang="en-US" dirty="0" smtClean="0">
                <a:solidFill>
                  <a:schemeClr val="bg1"/>
                </a:solidFill>
                <a:latin typeface="微軟正黑體" panose="020B0604030504040204" pitchFamily="34" charset="-120"/>
                <a:ea typeface="微軟正黑體" panose="020B0604030504040204" pitchFamily="34" charset="-120"/>
              </a:rPr>
              <a:t>若 </a:t>
            </a:r>
            <a:r>
              <a:rPr lang="en-US" altLang="zh-TW" dirty="0" smtClean="0">
                <a:solidFill>
                  <a:schemeClr val="bg1"/>
                </a:solidFill>
                <a:latin typeface="微軟正黑體" panose="020B0604030504040204" pitchFamily="34" charset="-120"/>
                <a:ea typeface="微軟正黑體" panose="020B0604030504040204" pitchFamily="34" charset="-120"/>
              </a:rPr>
              <a:t>scores &lt; 0</a:t>
            </a:r>
            <a:r>
              <a:rPr lang="zh-TW" altLang="en-US" dirty="0" smtClean="0">
                <a:solidFill>
                  <a:schemeClr val="bg1"/>
                </a:solidFill>
                <a:latin typeface="微軟正黑體" panose="020B0604030504040204" pitchFamily="34" charset="-120"/>
                <a:ea typeface="微軟正黑體" panose="020B0604030504040204" pitchFamily="34" charset="-120"/>
              </a:rPr>
              <a:t>，則 </a:t>
            </a:r>
            <a:r>
              <a:rPr lang="en-US" altLang="zh-TW" dirty="0" smtClean="0">
                <a:solidFill>
                  <a:schemeClr val="bg1"/>
                </a:solidFill>
                <a:latin typeface="微軟正黑體" panose="020B0604030504040204" pitchFamily="34" charset="-120"/>
                <a:ea typeface="微軟正黑體" panose="020B0604030504040204" pitchFamily="34" charset="-120"/>
              </a:rPr>
              <a:t>y = -1</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51" name="Text Placeholder 13">
            <a:extLst>
              <a:ext uri="{FF2B5EF4-FFF2-40B4-BE49-F238E27FC236}">
                <a16:creationId xmlns:a16="http://schemas.microsoft.com/office/drawing/2014/main" id="{84C7E176-6428-4F2F-BBC4-8119020D2361}"/>
              </a:ext>
            </a:extLst>
          </p:cNvPr>
          <p:cNvSpPr txBox="1">
            <a:spLocks/>
          </p:cNvSpPr>
          <p:nvPr/>
        </p:nvSpPr>
        <p:spPr>
          <a:xfrm>
            <a:off x="-1" y="117426"/>
            <a:ext cx="12190413"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5000" dirty="0" smtClean="0">
                <a:solidFill>
                  <a:schemeClr val="bg1">
                    <a:lumMod val="50000"/>
                  </a:schemeClr>
                </a:solidFill>
                <a:latin typeface="+mj-lt"/>
                <a:cs typeface="Arial" pitchFamily="34" charset="0"/>
              </a:rPr>
              <a:t>Perceptron </a:t>
            </a:r>
            <a:r>
              <a:rPr lang="en-US" sz="5000" dirty="0">
                <a:solidFill>
                  <a:schemeClr val="bg1">
                    <a:lumMod val="50000"/>
                  </a:schemeClr>
                </a:solidFill>
                <a:latin typeface="+mj-lt"/>
                <a:cs typeface="Arial" pitchFamily="34" charset="0"/>
              </a:rPr>
              <a:t>Linear </a:t>
            </a:r>
            <a:r>
              <a:rPr lang="en-US" sz="5000" dirty="0" smtClean="0">
                <a:solidFill>
                  <a:schemeClr val="bg1">
                    <a:lumMod val="50000"/>
                  </a:schemeClr>
                </a:solidFill>
                <a:latin typeface="+mj-lt"/>
                <a:cs typeface="Arial" pitchFamily="34" charset="0"/>
              </a:rPr>
              <a:t>Algorithm</a:t>
            </a:r>
            <a:endParaRPr lang="en-US" sz="5000" dirty="0">
              <a:solidFill>
                <a:schemeClr val="bg1">
                  <a:lumMod val="50000"/>
                </a:schemeClr>
              </a:solidFill>
              <a:latin typeface="+mj-lt"/>
              <a:cs typeface="Arial" pitchFamily="34" charset="0"/>
            </a:endParaRPr>
          </a:p>
        </p:txBody>
      </p:sp>
    </p:spTree>
    <p:extLst>
      <p:ext uri="{BB962C8B-B14F-4D97-AF65-F5344CB8AC3E}">
        <p14:creationId xmlns:p14="http://schemas.microsoft.com/office/powerpoint/2010/main" val="15554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3"/>
          <p:cNvSpPr txBox="1">
            <a:spLocks/>
          </p:cNvSpPr>
          <p:nvPr/>
        </p:nvSpPr>
        <p:spPr>
          <a:xfrm>
            <a:off x="8736463" y="6357822"/>
            <a:ext cx="2844430" cy="365210"/>
          </a:xfrm>
          <a:prstGeom prst="rect">
            <a:avLst/>
          </a:prstGeom>
        </p:spPr>
        <p:txBody>
          <a:bodyPr/>
          <a:ls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57F1E4F-1CFF-5643-939E-217C01CDF565}" type="slidenum">
              <a:rPr lang="en-US" smtClean="0">
                <a:ea typeface="Segoe UI" panose="020B0502040204020203" pitchFamily="34" charset="0"/>
              </a:rPr>
              <a:pPr/>
              <a:t>37</a:t>
            </a:fld>
            <a:endParaRPr lang="en-US" dirty="0">
              <a:ea typeface="Segoe UI" panose="020B0502040204020203" pitchFamily="34" charset="0"/>
            </a:endParaRPr>
          </a:p>
        </p:txBody>
      </p:sp>
      <p:grpSp>
        <p:nvGrpSpPr>
          <p:cNvPr id="6" name="群組 5"/>
          <p:cNvGrpSpPr/>
          <p:nvPr/>
        </p:nvGrpSpPr>
        <p:grpSpPr>
          <a:xfrm>
            <a:off x="1249732" y="1498596"/>
            <a:ext cx="3189290" cy="2363246"/>
            <a:chOff x="2320926" y="1311575"/>
            <a:chExt cx="4670048" cy="3460480"/>
          </a:xfrm>
        </p:grpSpPr>
        <p:cxnSp>
          <p:nvCxnSpPr>
            <p:cNvPr id="8" name="直線單箭頭接點 7"/>
            <p:cNvCxnSpPr/>
            <p:nvPr/>
          </p:nvCxnSpPr>
          <p:spPr>
            <a:xfrm flipV="1">
              <a:off x="2963008" y="1608992"/>
              <a:ext cx="0" cy="29630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681654" y="4343400"/>
              <a:ext cx="36839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3511075" y="2036013"/>
              <a:ext cx="2505809" cy="212773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399664" y="142779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2" name="文字方塊 11"/>
            <p:cNvSpPr txBox="1"/>
            <p:nvPr/>
          </p:nvSpPr>
          <p:spPr>
            <a:xfrm>
              <a:off x="4166669" y="1808400"/>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3" name="文字方塊 12"/>
            <p:cNvSpPr txBox="1"/>
            <p:nvPr/>
          </p:nvSpPr>
          <p:spPr>
            <a:xfrm>
              <a:off x="3669018" y="1515439"/>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4" name="文字方塊 13"/>
            <p:cNvSpPr txBox="1"/>
            <p:nvPr/>
          </p:nvSpPr>
          <p:spPr>
            <a:xfrm>
              <a:off x="3109820" y="2805851"/>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5" name="文字方塊 14"/>
            <p:cNvSpPr txBox="1"/>
            <p:nvPr/>
          </p:nvSpPr>
          <p:spPr>
            <a:xfrm>
              <a:off x="3546369" y="2270065"/>
              <a:ext cx="52931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6" name="文字方塊 15"/>
            <p:cNvSpPr txBox="1"/>
            <p:nvPr/>
          </p:nvSpPr>
          <p:spPr>
            <a:xfrm>
              <a:off x="5492530" y="2344186"/>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7" name="文字方塊 16"/>
            <p:cNvSpPr txBox="1"/>
            <p:nvPr/>
          </p:nvSpPr>
          <p:spPr>
            <a:xfrm>
              <a:off x="5061404" y="275137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8" name="文字方塊 17"/>
            <p:cNvSpPr txBox="1"/>
            <p:nvPr/>
          </p:nvSpPr>
          <p:spPr>
            <a:xfrm>
              <a:off x="5527394" y="3057675"/>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19" name="文字方塊 18"/>
            <p:cNvSpPr txBox="1"/>
            <p:nvPr/>
          </p:nvSpPr>
          <p:spPr>
            <a:xfrm>
              <a:off x="3948732"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0" name="文字方塊 19"/>
            <p:cNvSpPr txBox="1"/>
            <p:nvPr/>
          </p:nvSpPr>
          <p:spPr>
            <a:xfrm>
              <a:off x="4738063" y="3345949"/>
              <a:ext cx="396262" cy="923330"/>
            </a:xfrm>
            <a:prstGeom prst="rect">
              <a:avLst/>
            </a:prstGeom>
            <a:noFill/>
          </p:spPr>
          <p:txBody>
            <a:bodyPr wrap="none" rtlCol="0">
              <a:spAutoFit/>
            </a:bodyPr>
            <a:lstStyle/>
            <a:p>
              <a:r>
                <a:rPr lang="en-US" altLang="zh-TW" sz="5399" dirty="0">
                  <a:solidFill>
                    <a:srgbClr val="00B050"/>
                  </a:solidFill>
                </a:rPr>
                <a:t>-</a:t>
              </a:r>
              <a:endParaRPr lang="zh-TW" altLang="en-US" sz="5399" dirty="0">
                <a:solidFill>
                  <a:srgbClr val="00B050"/>
                </a:solidFill>
              </a:endParaRPr>
            </a:p>
          </p:txBody>
        </p:sp>
        <p:sp>
          <p:nvSpPr>
            <p:cNvPr id="21" name="文字方塊 20"/>
            <p:cNvSpPr txBox="1"/>
            <p:nvPr/>
          </p:nvSpPr>
          <p:spPr>
            <a:xfrm>
              <a:off x="5818045" y="1493099"/>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 0</a:t>
              </a:r>
              <a:endParaRPr lang="zh-TW" altLang="en-US" sz="20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3336153" y="1311575"/>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&gt; 0</a:t>
              </a:r>
              <a:endParaRPr lang="zh-TW" altLang="en-US" sz="2000" dirty="0">
                <a:latin typeface="微軟正黑體" panose="020B0604030504040204" pitchFamily="34" charset="-120"/>
                <a:ea typeface="微軟正黑體" panose="020B0604030504040204" pitchFamily="34" charset="-120"/>
              </a:endParaRPr>
            </a:p>
          </p:txBody>
        </p:sp>
        <p:sp>
          <p:nvSpPr>
            <p:cNvPr id="23" name="文字方塊 22"/>
            <p:cNvSpPr txBox="1"/>
            <p:nvPr/>
          </p:nvSpPr>
          <p:spPr>
            <a:xfrm>
              <a:off x="5895802" y="3213043"/>
              <a:ext cx="1095172"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h(x) &lt; 0</a:t>
              </a:r>
              <a:endParaRPr lang="zh-TW" altLang="en-US" sz="20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2320926" y="1642442"/>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2</a:t>
              </a:r>
              <a:endParaRPr lang="zh-TW" altLang="en-US" sz="2000" baseline="-25000"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5799923" y="4371945"/>
              <a:ext cx="409086"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x</a:t>
              </a:r>
              <a:r>
                <a:rPr lang="en-US" altLang="zh-TW" sz="2000" baseline="-25000" dirty="0">
                  <a:latin typeface="微軟正黑體" panose="020B0604030504040204" pitchFamily="34" charset="-120"/>
                  <a:ea typeface="微軟正黑體" panose="020B0604030504040204" pitchFamily="34" charset="-120"/>
                </a:rPr>
                <a:t>1</a:t>
              </a:r>
              <a:endParaRPr lang="zh-TW" altLang="en-US" sz="2000" baseline="-25000" dirty="0">
                <a:latin typeface="微軟正黑體" panose="020B0604030504040204" pitchFamily="34" charset="-120"/>
                <a:ea typeface="微軟正黑體" panose="020B0604030504040204" pitchFamily="34" charset="-120"/>
              </a:endParaRPr>
            </a:p>
          </p:txBody>
        </p:sp>
      </p:grpSp>
      <p:sp>
        <p:nvSpPr>
          <p:cNvPr id="2" name="文字方塊 1"/>
          <p:cNvSpPr txBox="1"/>
          <p:nvPr/>
        </p:nvSpPr>
        <p:spPr>
          <a:xfrm>
            <a:off x="6131165" y="2300579"/>
            <a:ext cx="4027513" cy="830997"/>
          </a:xfrm>
          <a:prstGeom prst="rect">
            <a:avLst/>
          </a:prstGeom>
          <a:noFill/>
        </p:spPr>
        <p:txBody>
          <a:bodyPr wrap="none" rtlCol="0">
            <a:spAutoFit/>
          </a:bodyPr>
          <a:lstStyle/>
          <a:p>
            <a:pPr marL="342900" indent="-342900">
              <a:buFont typeface="Arial" panose="020B0604020202020204" pitchFamily="34" charset="0"/>
              <a:buChar char="•"/>
            </a:pPr>
            <a:r>
              <a:rPr lang="zh-TW" altLang="en-US" dirty="0" smtClean="0">
                <a:solidFill>
                  <a:schemeClr val="bg1"/>
                </a:solidFill>
                <a:latin typeface="微軟正黑體" panose="020B0604030504040204" pitchFamily="34" charset="-120"/>
                <a:ea typeface="微軟正黑體" panose="020B0604030504040204" pitchFamily="34" charset="-120"/>
              </a:rPr>
              <a:t>若 </a:t>
            </a:r>
            <a:r>
              <a:rPr lang="en-US" altLang="zh-TW" dirty="0" smtClean="0">
                <a:solidFill>
                  <a:schemeClr val="bg1"/>
                </a:solidFill>
                <a:latin typeface="微軟正黑體" panose="020B0604030504040204" pitchFamily="34" charset="-120"/>
                <a:ea typeface="微軟正黑體" panose="020B0604030504040204" pitchFamily="34" charset="-120"/>
              </a:rPr>
              <a:t>scores &gt;= 0</a:t>
            </a:r>
            <a:r>
              <a:rPr lang="zh-TW" altLang="en-US" dirty="0" smtClean="0">
                <a:solidFill>
                  <a:schemeClr val="bg1"/>
                </a:solidFill>
                <a:latin typeface="微軟正黑體" panose="020B0604030504040204" pitchFamily="34" charset="-120"/>
                <a:ea typeface="微軟正黑體" panose="020B0604030504040204" pitchFamily="34" charset="-120"/>
              </a:rPr>
              <a:t>，則 </a:t>
            </a:r>
            <a:r>
              <a:rPr lang="en-US" altLang="zh-TW" dirty="0" smtClean="0">
                <a:solidFill>
                  <a:schemeClr val="bg1"/>
                </a:solidFill>
                <a:latin typeface="微軟正黑體" panose="020B0604030504040204" pitchFamily="34" charset="-120"/>
                <a:ea typeface="微軟正黑體" panose="020B0604030504040204" pitchFamily="34" charset="-120"/>
              </a:rPr>
              <a:t>y</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1</a:t>
            </a:r>
          </a:p>
          <a:p>
            <a:pPr marL="342900" indent="-342900">
              <a:buFont typeface="Arial" panose="020B0604020202020204" pitchFamily="34" charset="0"/>
              <a:buChar char="•"/>
            </a:pPr>
            <a:r>
              <a:rPr lang="zh-TW" altLang="en-US" dirty="0" smtClean="0">
                <a:solidFill>
                  <a:schemeClr val="bg1"/>
                </a:solidFill>
                <a:latin typeface="微軟正黑體" panose="020B0604030504040204" pitchFamily="34" charset="-120"/>
                <a:ea typeface="微軟正黑體" panose="020B0604030504040204" pitchFamily="34" charset="-120"/>
              </a:rPr>
              <a:t>若 </a:t>
            </a:r>
            <a:r>
              <a:rPr lang="en-US" altLang="zh-TW" dirty="0" smtClean="0">
                <a:solidFill>
                  <a:schemeClr val="bg1"/>
                </a:solidFill>
                <a:latin typeface="微軟正黑體" panose="020B0604030504040204" pitchFamily="34" charset="-120"/>
                <a:ea typeface="微軟正黑體" panose="020B0604030504040204" pitchFamily="34" charset="-120"/>
              </a:rPr>
              <a:t>scores &lt; 0</a:t>
            </a:r>
            <a:r>
              <a:rPr lang="zh-TW" altLang="en-US" dirty="0" smtClean="0">
                <a:solidFill>
                  <a:schemeClr val="bg1"/>
                </a:solidFill>
                <a:latin typeface="微軟正黑體" panose="020B0604030504040204" pitchFamily="34" charset="-120"/>
                <a:ea typeface="微軟正黑體" panose="020B0604030504040204" pitchFamily="34" charset="-120"/>
              </a:rPr>
              <a:t>，則 </a:t>
            </a:r>
            <a:r>
              <a:rPr lang="en-US" altLang="zh-TW" dirty="0" smtClean="0">
                <a:solidFill>
                  <a:schemeClr val="bg1"/>
                </a:solidFill>
                <a:latin typeface="微軟正黑體" panose="020B0604030504040204" pitchFamily="34" charset="-120"/>
                <a:ea typeface="微軟正黑體" panose="020B0604030504040204" pitchFamily="34" charset="-120"/>
              </a:rPr>
              <a:t>y = -1</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50" name="圖片 49"/>
          <p:cNvPicPr>
            <a:picLocks noChangeAspect="1"/>
          </p:cNvPicPr>
          <p:nvPr/>
        </p:nvPicPr>
        <p:blipFill rotWithShape="1">
          <a:blip r:embed="rId2"/>
          <a:srcRect b="22257"/>
          <a:stretch/>
        </p:blipFill>
        <p:spPr>
          <a:xfrm>
            <a:off x="2793949" y="3989429"/>
            <a:ext cx="5733303" cy="1354939"/>
          </a:xfrm>
          <a:prstGeom prst="rect">
            <a:avLst/>
          </a:prstGeom>
        </p:spPr>
      </p:pic>
      <p:sp>
        <p:nvSpPr>
          <p:cNvPr id="51" name="文字方塊 50"/>
          <p:cNvSpPr txBox="1"/>
          <p:nvPr/>
        </p:nvSpPr>
        <p:spPr>
          <a:xfrm>
            <a:off x="8653839" y="3989429"/>
            <a:ext cx="2834061" cy="83088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[Case 1]</a:t>
            </a:r>
          </a:p>
          <a:p>
            <a:r>
              <a:rPr lang="en-US" altLang="zh-TW" dirty="0">
                <a:latin typeface="微軟正黑體" panose="020B0604030504040204" pitchFamily="34" charset="-120"/>
                <a:ea typeface="微軟正黑體" panose="020B0604030504040204" pitchFamily="34" charset="-120"/>
              </a:rPr>
              <a:t>y = 1</a:t>
            </a:r>
            <a:r>
              <a:rPr lang="zh-TW" altLang="en-US" dirty="0">
                <a:latin typeface="微軟正黑體" panose="020B0604030504040204" pitchFamily="34" charset="-120"/>
                <a:ea typeface="微軟正黑體" panose="020B0604030504040204" pitchFamily="34" charset="-120"/>
              </a:rPr>
              <a:t> 錯分成 </a:t>
            </a:r>
            <a:r>
              <a:rPr lang="en-US" altLang="zh-TW" dirty="0">
                <a:latin typeface="微軟正黑體" panose="020B0604030504040204" pitchFamily="34" charset="-120"/>
                <a:ea typeface="微軟正黑體" panose="020B0604030504040204" pitchFamily="34" charset="-120"/>
              </a:rPr>
              <a:t>y = -1</a:t>
            </a:r>
          </a:p>
        </p:txBody>
      </p:sp>
      <p:pic>
        <p:nvPicPr>
          <p:cNvPr id="52" name="圖片 51"/>
          <p:cNvPicPr>
            <a:picLocks noChangeAspect="1"/>
          </p:cNvPicPr>
          <p:nvPr/>
        </p:nvPicPr>
        <p:blipFill rotWithShape="1">
          <a:blip r:embed="rId3"/>
          <a:srcRect b="20330"/>
          <a:stretch/>
        </p:blipFill>
        <p:spPr>
          <a:xfrm>
            <a:off x="2793949" y="5467444"/>
            <a:ext cx="5733303" cy="1274718"/>
          </a:xfrm>
          <a:prstGeom prst="rect">
            <a:avLst/>
          </a:prstGeom>
        </p:spPr>
      </p:pic>
      <p:sp>
        <p:nvSpPr>
          <p:cNvPr id="53" name="文字方塊 52"/>
          <p:cNvSpPr txBox="1"/>
          <p:nvPr/>
        </p:nvSpPr>
        <p:spPr>
          <a:xfrm>
            <a:off x="8646917" y="5443514"/>
            <a:ext cx="2834061" cy="83088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[Case 2]</a:t>
            </a:r>
          </a:p>
          <a:p>
            <a:r>
              <a:rPr lang="en-US" altLang="zh-TW" dirty="0">
                <a:latin typeface="微軟正黑體" panose="020B0604030504040204" pitchFamily="34" charset="-120"/>
                <a:ea typeface="微軟正黑體" panose="020B0604030504040204" pitchFamily="34" charset="-120"/>
              </a:rPr>
              <a:t>y = -1</a:t>
            </a:r>
            <a:r>
              <a:rPr lang="zh-TW" altLang="en-US" dirty="0">
                <a:latin typeface="微軟正黑體" panose="020B0604030504040204" pitchFamily="34" charset="-120"/>
                <a:ea typeface="微軟正黑體" panose="020B0604030504040204" pitchFamily="34" charset="-120"/>
              </a:rPr>
              <a:t> 錯分成 </a:t>
            </a:r>
            <a:r>
              <a:rPr lang="en-US" altLang="zh-TW" dirty="0">
                <a:latin typeface="微軟正黑體" panose="020B0604030504040204" pitchFamily="34" charset="-120"/>
                <a:ea typeface="微軟正黑體" panose="020B0604030504040204" pitchFamily="34" charset="-120"/>
              </a:rPr>
              <a:t>y = 1</a:t>
            </a:r>
            <a:endParaRPr lang="zh-TW" altLang="en-US" dirty="0">
              <a:latin typeface="微軟正黑體" panose="020B0604030504040204" pitchFamily="34" charset="-120"/>
              <a:ea typeface="微軟正黑體" panose="020B0604030504040204" pitchFamily="34" charset="-120"/>
            </a:endParaRPr>
          </a:p>
        </p:txBody>
      </p:sp>
      <p:grpSp>
        <p:nvGrpSpPr>
          <p:cNvPr id="54" name="群組 53"/>
          <p:cNvGrpSpPr/>
          <p:nvPr/>
        </p:nvGrpSpPr>
        <p:grpSpPr>
          <a:xfrm>
            <a:off x="550590" y="5662042"/>
            <a:ext cx="2304305" cy="776960"/>
            <a:chOff x="7525341" y="2593152"/>
            <a:chExt cx="2304605" cy="777061"/>
          </a:xfrm>
        </p:grpSpPr>
        <p:sp>
          <p:nvSpPr>
            <p:cNvPr id="55" name="矩形 54"/>
            <p:cNvSpPr/>
            <p:nvPr/>
          </p:nvSpPr>
          <p:spPr>
            <a:xfrm>
              <a:off x="7525341" y="2908548"/>
              <a:ext cx="2304605" cy="461665"/>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w</a:t>
              </a:r>
              <a:r>
                <a:rPr lang="en-US" altLang="zh-TW" baseline="-25000" dirty="0">
                  <a:latin typeface="微軟正黑體" panose="020B0604030504040204" pitchFamily="34" charset="-120"/>
                  <a:ea typeface="微軟正黑體" panose="020B0604030504040204" pitchFamily="34" charset="-120"/>
                </a:rPr>
                <a:t>t+1</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w</a:t>
              </a:r>
              <a:r>
                <a:rPr lang="en-US" altLang="zh-TW" baseline="-25000" dirty="0" err="1">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y</a:t>
              </a:r>
              <a:r>
                <a:rPr lang="en-US" altLang="zh-TW" baseline="-25000" dirty="0" err="1">
                  <a:latin typeface="微軟正黑體" panose="020B0604030504040204" pitchFamily="34" charset="-120"/>
                  <a:ea typeface="微軟正黑體" panose="020B0604030504040204" pitchFamily="34" charset="-120"/>
                </a:rPr>
                <a:t>t</a:t>
              </a:r>
              <a:r>
                <a:rPr lang="en-US" altLang="zh-TW" dirty="0" err="1">
                  <a:latin typeface="微軟正黑體" panose="020B0604030504040204" pitchFamily="34" charset="-120"/>
                  <a:ea typeface="微軟正黑體" panose="020B0604030504040204" pitchFamily="34" charset="-120"/>
                </a:rPr>
                <a:t>x</a:t>
              </a:r>
              <a:r>
                <a:rPr lang="en-US" altLang="zh-TW" baseline="-25000" dirty="0" err="1">
                  <a:latin typeface="微軟正黑體" panose="020B0604030504040204" pitchFamily="34" charset="-120"/>
                  <a:ea typeface="微軟正黑體" panose="020B0604030504040204" pitchFamily="34" charset="-120"/>
                </a:rPr>
                <a:t>t</a:t>
              </a:r>
              <a:endParaRPr lang="zh-TW" altLang="en-US" baseline="-25000" dirty="0">
                <a:latin typeface="微軟正黑體" panose="020B0604030504040204" pitchFamily="34" charset="-120"/>
                <a:ea typeface="微軟正黑體" panose="020B0604030504040204" pitchFamily="34" charset="-120"/>
              </a:endParaRPr>
            </a:p>
          </p:txBody>
        </p:sp>
        <p:sp>
          <p:nvSpPr>
            <p:cNvPr id="56" name="文字方塊 55"/>
            <p:cNvSpPr txBox="1"/>
            <p:nvPr/>
          </p:nvSpPr>
          <p:spPr>
            <a:xfrm>
              <a:off x="8544965" y="2593152"/>
              <a:ext cx="312906"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57" name="文字方塊 56"/>
            <p:cNvSpPr txBox="1"/>
            <p:nvPr/>
          </p:nvSpPr>
          <p:spPr>
            <a:xfrm>
              <a:off x="9320452" y="2608275"/>
              <a:ext cx="263214"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58" name="文字方塊 57"/>
            <p:cNvSpPr txBox="1"/>
            <p:nvPr/>
          </p:nvSpPr>
          <p:spPr>
            <a:xfrm>
              <a:off x="7678987" y="2600901"/>
              <a:ext cx="263214"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grpSp>
      <p:grpSp>
        <p:nvGrpSpPr>
          <p:cNvPr id="59" name="群組 58"/>
          <p:cNvGrpSpPr/>
          <p:nvPr/>
        </p:nvGrpSpPr>
        <p:grpSpPr>
          <a:xfrm>
            <a:off x="550591" y="4324129"/>
            <a:ext cx="2304305" cy="776960"/>
            <a:chOff x="8654966" y="4211615"/>
            <a:chExt cx="2304605" cy="777061"/>
          </a:xfrm>
        </p:grpSpPr>
        <p:sp>
          <p:nvSpPr>
            <p:cNvPr id="60" name="矩形 59"/>
            <p:cNvSpPr/>
            <p:nvPr/>
          </p:nvSpPr>
          <p:spPr>
            <a:xfrm>
              <a:off x="8654966" y="4527011"/>
              <a:ext cx="2304605" cy="461665"/>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w</a:t>
              </a:r>
              <a:r>
                <a:rPr lang="en-US" altLang="zh-TW" baseline="-25000" dirty="0">
                  <a:latin typeface="微軟正黑體" panose="020B0604030504040204" pitchFamily="34" charset="-120"/>
                  <a:ea typeface="微軟正黑體" panose="020B0604030504040204" pitchFamily="34" charset="-120"/>
                </a:rPr>
                <a:t>t+1</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w</a:t>
              </a:r>
              <a:r>
                <a:rPr lang="en-US" altLang="zh-TW" baseline="-25000" dirty="0" err="1">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 + </a:t>
              </a:r>
              <a:r>
                <a:rPr lang="en-US" altLang="zh-TW" dirty="0" err="1">
                  <a:latin typeface="微軟正黑體" panose="020B0604030504040204" pitchFamily="34" charset="-120"/>
                  <a:ea typeface="微軟正黑體" panose="020B0604030504040204" pitchFamily="34" charset="-120"/>
                </a:rPr>
                <a:t>y</a:t>
              </a:r>
              <a:r>
                <a:rPr lang="en-US" altLang="zh-TW" baseline="-25000" dirty="0" err="1">
                  <a:latin typeface="微軟正黑體" panose="020B0604030504040204" pitchFamily="34" charset="-120"/>
                  <a:ea typeface="微軟正黑體" panose="020B0604030504040204" pitchFamily="34" charset="-120"/>
                </a:rPr>
                <a:t>t</a:t>
              </a:r>
              <a:r>
                <a:rPr lang="en-US" altLang="zh-TW" dirty="0" err="1">
                  <a:latin typeface="微軟正黑體" panose="020B0604030504040204" pitchFamily="34" charset="-120"/>
                  <a:ea typeface="微軟正黑體" panose="020B0604030504040204" pitchFamily="34" charset="-120"/>
                </a:rPr>
                <a:t>x</a:t>
              </a:r>
              <a:r>
                <a:rPr lang="en-US" altLang="zh-TW" baseline="-25000" dirty="0" err="1">
                  <a:latin typeface="微軟正黑體" panose="020B0604030504040204" pitchFamily="34" charset="-120"/>
                  <a:ea typeface="微軟正黑體" panose="020B0604030504040204" pitchFamily="34" charset="-120"/>
                </a:rPr>
                <a:t>t</a:t>
              </a:r>
              <a:endParaRPr lang="zh-TW" altLang="en-US" baseline="-25000" dirty="0">
                <a:latin typeface="微軟正黑體" panose="020B0604030504040204" pitchFamily="34" charset="-120"/>
                <a:ea typeface="微軟正黑體" panose="020B0604030504040204" pitchFamily="34" charset="-120"/>
              </a:endParaRPr>
            </a:p>
          </p:txBody>
        </p:sp>
        <p:sp>
          <p:nvSpPr>
            <p:cNvPr id="61" name="文字方塊 60"/>
            <p:cNvSpPr txBox="1"/>
            <p:nvPr/>
          </p:nvSpPr>
          <p:spPr>
            <a:xfrm>
              <a:off x="9696915" y="4211615"/>
              <a:ext cx="263214"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62" name="文字方塊 61"/>
            <p:cNvSpPr txBox="1"/>
            <p:nvPr/>
          </p:nvSpPr>
          <p:spPr>
            <a:xfrm>
              <a:off x="10400384" y="4226738"/>
              <a:ext cx="312906"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sp>
          <p:nvSpPr>
            <p:cNvPr id="63" name="文字方塊 62"/>
            <p:cNvSpPr txBox="1"/>
            <p:nvPr/>
          </p:nvSpPr>
          <p:spPr>
            <a:xfrm>
              <a:off x="8808612" y="4219364"/>
              <a:ext cx="312906" cy="400110"/>
            </a:xfrm>
            <a:prstGeom prst="rect">
              <a:avLst/>
            </a:prstGeom>
            <a:noFill/>
          </p:spPr>
          <p:txBody>
            <a:bodyPr wrap="none" rtlCol="0">
              <a:spAutoFit/>
            </a:bodyPr>
            <a:lstStyle/>
            <a:p>
              <a:r>
                <a:rPr lang="en-US" altLang="zh-TW" sz="2000" b="1" dirty="0">
                  <a:solidFill>
                    <a:srgbClr val="FF0000"/>
                  </a:solidFill>
                </a:rPr>
                <a:t>+</a:t>
              </a:r>
              <a:endParaRPr lang="zh-TW" altLang="en-US" sz="2000" b="1" dirty="0">
                <a:solidFill>
                  <a:srgbClr val="FF0000"/>
                </a:solidFill>
              </a:endParaRPr>
            </a:p>
          </p:txBody>
        </p:sp>
      </p:grpSp>
      <p:sp>
        <p:nvSpPr>
          <p:cNvPr id="64" name="橢圓 63"/>
          <p:cNvSpPr/>
          <p:nvPr/>
        </p:nvSpPr>
        <p:spPr>
          <a:xfrm>
            <a:off x="7358207" y="6125103"/>
            <a:ext cx="103688" cy="1080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p:cNvSpPr/>
          <p:nvPr/>
        </p:nvSpPr>
        <p:spPr>
          <a:xfrm>
            <a:off x="7598491" y="4580791"/>
            <a:ext cx="103688" cy="1080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形圖說文字 65"/>
          <p:cNvSpPr/>
          <p:nvPr/>
        </p:nvSpPr>
        <p:spPr>
          <a:xfrm>
            <a:off x="5530456" y="3632887"/>
            <a:ext cx="2575811" cy="621539"/>
          </a:xfrm>
          <a:prstGeom prst="wedgeEllipseCallout">
            <a:avLst>
              <a:gd name="adj1" fmla="val 32409"/>
              <a:gd name="adj2" fmla="val 1043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err="1">
                <a:latin typeface="微軟正黑體" panose="020B0604030504040204" pitchFamily="34" charset="-120"/>
                <a:ea typeface="微軟正黑體" panose="020B0604030504040204" pitchFamily="34" charset="-120"/>
              </a:rPr>
              <a:t>ya</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正名為</a:t>
            </a:r>
            <a:r>
              <a:rPr lang="en-US" altLang="zh-TW" sz="1800" dirty="0">
                <a:latin typeface="微軟正黑體" panose="020B0604030504040204" pitchFamily="34" charset="-120"/>
                <a:ea typeface="微軟正黑體" panose="020B0604030504040204" pitchFamily="34" charset="-120"/>
              </a:rPr>
              <a:t>+1</a:t>
            </a:r>
            <a:r>
              <a:rPr lang="zh-TW" altLang="en-US" sz="1800" dirty="0">
                <a:latin typeface="微軟正黑體" panose="020B0604030504040204" pitchFamily="34" charset="-120"/>
                <a:ea typeface="微軟正黑體" panose="020B0604030504040204" pitchFamily="34" charset="-120"/>
              </a:rPr>
              <a:t>啦</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67" name="橢圓形圖說文字 66"/>
          <p:cNvSpPr/>
          <p:nvPr/>
        </p:nvSpPr>
        <p:spPr>
          <a:xfrm>
            <a:off x="4886084" y="5188152"/>
            <a:ext cx="2575811" cy="621539"/>
          </a:xfrm>
          <a:prstGeom prst="wedgeEllipseCallout">
            <a:avLst>
              <a:gd name="adj1" fmla="val 46404"/>
              <a:gd name="adj2" fmla="val 9442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err="1">
                <a:latin typeface="微軟正黑體" panose="020B0604030504040204" pitchFamily="34" charset="-120"/>
                <a:ea typeface="微軟正黑體" panose="020B0604030504040204" pitchFamily="34" charset="-120"/>
              </a:rPr>
              <a:t>ya</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正名為</a:t>
            </a:r>
            <a:r>
              <a:rPr lang="en-US" altLang="zh-TW" sz="1800" dirty="0">
                <a:latin typeface="微軟正黑體" panose="020B0604030504040204" pitchFamily="34" charset="-120"/>
                <a:ea typeface="微軟正黑體" panose="020B0604030504040204" pitchFamily="34" charset="-120"/>
              </a:rPr>
              <a:t>-1</a:t>
            </a:r>
            <a:r>
              <a:rPr lang="zh-TW" altLang="en-US" sz="1800" dirty="0">
                <a:latin typeface="微軟正黑體" panose="020B0604030504040204" pitchFamily="34" charset="-120"/>
                <a:ea typeface="微軟正黑體" panose="020B0604030504040204" pitchFamily="34" charset="-120"/>
              </a:rPr>
              <a:t>啦</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68" name="Text Placeholder 13">
            <a:extLst>
              <a:ext uri="{FF2B5EF4-FFF2-40B4-BE49-F238E27FC236}">
                <a16:creationId xmlns:a16="http://schemas.microsoft.com/office/drawing/2014/main" id="{84C7E176-6428-4F2F-BBC4-8119020D2361}"/>
              </a:ext>
            </a:extLst>
          </p:cNvPr>
          <p:cNvSpPr txBox="1">
            <a:spLocks/>
          </p:cNvSpPr>
          <p:nvPr/>
        </p:nvSpPr>
        <p:spPr>
          <a:xfrm>
            <a:off x="-1" y="117426"/>
            <a:ext cx="12190413"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5000" dirty="0" smtClean="0">
                <a:solidFill>
                  <a:schemeClr val="bg1">
                    <a:lumMod val="50000"/>
                  </a:schemeClr>
                </a:solidFill>
                <a:latin typeface="+mj-lt"/>
                <a:cs typeface="Arial" pitchFamily="34" charset="0"/>
              </a:rPr>
              <a:t>Perceptron </a:t>
            </a:r>
            <a:r>
              <a:rPr lang="en-US" sz="5000" dirty="0">
                <a:solidFill>
                  <a:schemeClr val="bg1">
                    <a:lumMod val="50000"/>
                  </a:schemeClr>
                </a:solidFill>
                <a:latin typeface="+mj-lt"/>
                <a:cs typeface="Arial" pitchFamily="34" charset="0"/>
              </a:rPr>
              <a:t>Linear </a:t>
            </a:r>
            <a:r>
              <a:rPr lang="en-US" sz="5000" dirty="0" smtClean="0">
                <a:solidFill>
                  <a:schemeClr val="bg1">
                    <a:lumMod val="50000"/>
                  </a:schemeClr>
                </a:solidFill>
                <a:latin typeface="+mj-lt"/>
                <a:cs typeface="Arial" pitchFamily="34" charset="0"/>
              </a:rPr>
              <a:t>Algorithm</a:t>
            </a:r>
            <a:endParaRPr lang="en-US" sz="5000" dirty="0">
              <a:solidFill>
                <a:schemeClr val="bg1">
                  <a:lumMod val="50000"/>
                </a:schemeClr>
              </a:solidFill>
              <a:latin typeface="+mj-lt"/>
              <a:cs typeface="Arial" pitchFamily="34" charset="0"/>
            </a:endParaRPr>
          </a:p>
        </p:txBody>
      </p:sp>
    </p:spTree>
    <p:extLst>
      <p:ext uri="{BB962C8B-B14F-4D97-AF65-F5344CB8AC3E}">
        <p14:creationId xmlns:p14="http://schemas.microsoft.com/office/powerpoint/2010/main" val="3930129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Gradient </a:t>
            </a:r>
            <a:r>
              <a:rPr lang="en-US" dirty="0" smtClean="0"/>
              <a:t>Descent</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32" name="群組 31"/>
          <p:cNvGrpSpPr/>
          <p:nvPr/>
        </p:nvGrpSpPr>
        <p:grpSpPr>
          <a:xfrm>
            <a:off x="838622" y="1576193"/>
            <a:ext cx="4752528" cy="4353234"/>
            <a:chOff x="5878548" y="303924"/>
            <a:chExt cx="3662982" cy="3271075"/>
          </a:xfrm>
        </p:grpSpPr>
        <p:pic>
          <p:nvPicPr>
            <p:cNvPr id="3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103"/>
            <a:stretch/>
          </p:blipFill>
          <p:spPr bwMode="auto">
            <a:xfrm>
              <a:off x="5878548" y="878089"/>
              <a:ext cx="3662982" cy="2696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548" y="303924"/>
              <a:ext cx="3662982" cy="573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5" name="圖片 34"/>
          <p:cNvPicPr>
            <a:picLocks noChangeAspect="1"/>
          </p:cNvPicPr>
          <p:nvPr/>
        </p:nvPicPr>
        <p:blipFill>
          <a:blip r:embed="rId4"/>
          <a:stretch>
            <a:fillRect/>
          </a:stretch>
        </p:blipFill>
        <p:spPr>
          <a:xfrm>
            <a:off x="5807174" y="1468343"/>
            <a:ext cx="5903157" cy="4266015"/>
          </a:xfrm>
          <a:prstGeom prst="rect">
            <a:avLst/>
          </a:prstGeom>
        </p:spPr>
      </p:pic>
    </p:spTree>
    <p:extLst>
      <p:ext uri="{BB962C8B-B14F-4D97-AF65-F5344CB8AC3E}">
        <p14:creationId xmlns:p14="http://schemas.microsoft.com/office/powerpoint/2010/main" val="686149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Activation </a:t>
            </a:r>
            <a:r>
              <a:rPr lang="en-US" dirty="0" smtClean="0"/>
              <a:t>Functions</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2"/>
          <a:stretch>
            <a:fillRect/>
          </a:stretch>
        </p:blipFill>
        <p:spPr>
          <a:xfrm>
            <a:off x="1198662" y="1252885"/>
            <a:ext cx="5903157" cy="4407694"/>
          </a:xfrm>
          <a:prstGeom prst="rect">
            <a:avLst/>
          </a:prstGeom>
        </p:spPr>
      </p:pic>
      <p:sp>
        <p:nvSpPr>
          <p:cNvPr id="13" name="文字方塊 12"/>
          <p:cNvSpPr txBox="1"/>
          <p:nvPr/>
        </p:nvSpPr>
        <p:spPr>
          <a:xfrm>
            <a:off x="1393835" y="5781087"/>
            <a:ext cx="9681344" cy="400058"/>
          </a:xfrm>
          <a:prstGeom prst="rect">
            <a:avLst/>
          </a:prstGeom>
          <a:solidFill>
            <a:schemeClr val="tx1"/>
          </a:solidFill>
        </p:spPr>
        <p:txBody>
          <a:bodyPr wrap="squar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*現實世界的資料多為非線性，因此激活函數通常也是使用非線性函數</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非凸函數</a:t>
            </a:r>
            <a:r>
              <a:rPr lang="en-US" altLang="zh-TW" sz="2000" b="1"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chemeClr val="bg1"/>
                </a:solidFill>
                <a:latin typeface="微軟正黑體" panose="020B0604030504040204" pitchFamily="34" charset="-120"/>
                <a:ea typeface="微軟正黑體" panose="020B0604030504040204" pitchFamily="34" charset="-120"/>
              </a:rPr>
              <a:t>傳遞</a:t>
            </a:r>
          </a:p>
        </p:txBody>
      </p:sp>
      <p:pic>
        <p:nvPicPr>
          <p:cNvPr id="4" name="圖片 3"/>
          <p:cNvPicPr>
            <a:picLocks noChangeAspect="1"/>
          </p:cNvPicPr>
          <p:nvPr/>
        </p:nvPicPr>
        <p:blipFill rotWithShape="1">
          <a:blip r:embed="rId3"/>
          <a:srcRect l="50497" b="13270"/>
          <a:stretch/>
        </p:blipFill>
        <p:spPr>
          <a:xfrm>
            <a:off x="7123772" y="3828862"/>
            <a:ext cx="1882545" cy="1528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rotWithShape="1">
          <a:blip r:embed="rId4"/>
          <a:srcRect l="48506" r="4156" b="24831"/>
          <a:stretch/>
        </p:blipFill>
        <p:spPr>
          <a:xfrm>
            <a:off x="9192634" y="3825521"/>
            <a:ext cx="1914898" cy="1531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圖片 5"/>
          <p:cNvPicPr>
            <a:picLocks noChangeAspect="1"/>
          </p:cNvPicPr>
          <p:nvPr/>
        </p:nvPicPr>
        <p:blipFill>
          <a:blip r:embed="rId5"/>
          <a:stretch>
            <a:fillRect/>
          </a:stretch>
        </p:blipFill>
        <p:spPr>
          <a:xfrm>
            <a:off x="7123772" y="1557586"/>
            <a:ext cx="3951558" cy="1937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120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6575407" y="405458"/>
            <a:ext cx="4070427" cy="1031047"/>
          </a:xfrm>
          <a:prstGeom prst="rect">
            <a:avLst/>
          </a:prstGeom>
          <a:noFill/>
        </p:spPr>
        <p:txBody>
          <a:bodyPr wrap="square" lIns="121917" tIns="60958" rIns="121917" bIns="60958" rtlCol="0" anchor="ctr">
            <a:spAutoFit/>
          </a:bodyPr>
          <a:lstStyle/>
          <a:p>
            <a:pPr algn="r"/>
            <a:r>
              <a:rPr lang="en-US" altLang="ko-KR" sz="5900" b="1" dirty="0">
                <a:solidFill>
                  <a:schemeClr val="tx1">
                    <a:lumMod val="85000"/>
                    <a:lumOff val="15000"/>
                  </a:schemeClr>
                </a:solidFill>
                <a:cs typeface="Arial" pitchFamily="34" charset="0"/>
              </a:rPr>
              <a:t>Data?</a:t>
            </a:r>
          </a:p>
        </p:txBody>
      </p:sp>
      <p:grpSp>
        <p:nvGrpSpPr>
          <p:cNvPr id="30" name="群組 29"/>
          <p:cNvGrpSpPr/>
          <p:nvPr/>
        </p:nvGrpSpPr>
        <p:grpSpPr>
          <a:xfrm>
            <a:off x="1630710" y="1784264"/>
            <a:ext cx="9050754" cy="4438249"/>
            <a:chOff x="35496" y="1509112"/>
            <a:chExt cx="9051932" cy="4437222"/>
          </a:xfrm>
        </p:grpSpPr>
        <p:pic>
          <p:nvPicPr>
            <p:cNvPr id="38" name="Picture 4" descr="「raw data」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09112"/>
              <a:ext cx="9051932" cy="4437222"/>
            </a:xfrm>
            <a:prstGeom prst="rect">
              <a:avLst/>
            </a:prstGeom>
            <a:noFill/>
            <a:extLst>
              <a:ext uri="{909E8E84-426E-40DD-AFC4-6F175D3DCCD1}">
                <a14:hiddenFill xmlns:a14="http://schemas.microsoft.com/office/drawing/2010/main">
                  <a:solidFill>
                    <a:srgbClr val="FFFFFF"/>
                  </a:solidFill>
                </a14:hiddenFill>
              </a:ext>
            </a:extLst>
          </p:spPr>
        </p:pic>
        <p:sp>
          <p:nvSpPr>
            <p:cNvPr id="39" name="橢圓 38"/>
            <p:cNvSpPr/>
            <p:nvPr/>
          </p:nvSpPr>
          <p:spPr>
            <a:xfrm>
              <a:off x="6228184" y="515719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244680" y="278931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8601374" y="1772816"/>
              <a:ext cx="32403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494165" y="5440033"/>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263858" y="3077344"/>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33109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Multi-Layer Perceptron (MLP) </a:t>
            </a:r>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2"/>
          <a:stretch>
            <a:fillRect/>
          </a:stretch>
        </p:blipFill>
        <p:spPr>
          <a:xfrm>
            <a:off x="1927898" y="1485578"/>
            <a:ext cx="8613221" cy="4020090"/>
          </a:xfrm>
          <a:prstGeom prst="rect">
            <a:avLst/>
          </a:prstGeom>
        </p:spPr>
      </p:pic>
      <p:grpSp>
        <p:nvGrpSpPr>
          <p:cNvPr id="9" name="群組 8"/>
          <p:cNvGrpSpPr/>
          <p:nvPr/>
        </p:nvGrpSpPr>
        <p:grpSpPr>
          <a:xfrm>
            <a:off x="1927898" y="5762165"/>
            <a:ext cx="6327548" cy="408772"/>
            <a:chOff x="1853718" y="6247056"/>
            <a:chExt cx="6328371" cy="408826"/>
          </a:xfrm>
        </p:grpSpPr>
        <p:pic>
          <p:nvPicPr>
            <p:cNvPr id="10" name="圖片 9"/>
            <p:cNvPicPr>
              <a:picLocks noChangeAspect="1"/>
            </p:cNvPicPr>
            <p:nvPr/>
          </p:nvPicPr>
          <p:blipFill>
            <a:blip r:embed="rId3"/>
            <a:stretch>
              <a:fillRect/>
            </a:stretch>
          </p:blipFill>
          <p:spPr>
            <a:xfrm>
              <a:off x="3294259" y="6255772"/>
              <a:ext cx="4887830" cy="400110"/>
            </a:xfrm>
            <a:prstGeom prst="rect">
              <a:avLst/>
            </a:prstGeom>
          </p:spPr>
        </p:pic>
        <p:sp>
          <p:nvSpPr>
            <p:cNvPr id="11" name="文字方塊 10"/>
            <p:cNvSpPr txBox="1"/>
            <p:nvPr/>
          </p:nvSpPr>
          <p:spPr>
            <a:xfrm>
              <a:off x="1853718" y="6247056"/>
              <a:ext cx="1329210" cy="400110"/>
            </a:xfrm>
            <a:prstGeom prst="rect">
              <a:avLst/>
            </a:prstGeom>
            <a:solidFill>
              <a:schemeClr val="tx1"/>
            </a:solidFill>
          </p:spPr>
          <p:txBody>
            <a:bodyPr wrap="non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*線性組合</a:t>
              </a:r>
            </a:p>
          </p:txBody>
        </p:sp>
      </p:grpSp>
    </p:spTree>
    <p:extLst>
      <p:ext uri="{BB962C8B-B14F-4D97-AF65-F5344CB8AC3E}">
        <p14:creationId xmlns:p14="http://schemas.microsoft.com/office/powerpoint/2010/main" val="3897831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smtClean="0"/>
              <a:t>MLP for </a:t>
            </a:r>
            <a:r>
              <a:rPr lang="en-US" b="1" dirty="0">
                <a:solidFill>
                  <a:srgbClr val="FF0000"/>
                </a:solidFill>
              </a:rPr>
              <a:t>XOR</a:t>
            </a:r>
            <a:r>
              <a:rPr lang="en-US" dirty="0"/>
              <a:t> </a:t>
            </a:r>
            <a:r>
              <a:rPr lang="en-US" dirty="0" smtClean="0"/>
              <a:t>Problem</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13" name="object 8"/>
          <p:cNvSpPr txBox="1"/>
          <p:nvPr/>
        </p:nvSpPr>
        <p:spPr>
          <a:xfrm>
            <a:off x="1054646" y="1138988"/>
            <a:ext cx="2592288" cy="413979"/>
          </a:xfrm>
          <a:prstGeom prst="rect">
            <a:avLst/>
          </a:prstGeom>
          <a:solidFill>
            <a:srgbClr val="D6E0E0"/>
          </a:solidFill>
        </p:spPr>
        <p:txBody>
          <a:bodyPr wrap="square" lIns="0" tIns="135655" rIns="0" bIns="0">
            <a:spAutoFit/>
          </a:bodyPr>
          <a:lstStyle/>
          <a:p>
            <a:pPr marL="152180" algn="ctr">
              <a:spcBef>
                <a:spcPts val="1068"/>
              </a:spcBef>
              <a:defRPr/>
            </a:pPr>
            <a:r>
              <a:rPr sz="1800" b="1" spc="-9" dirty="0">
                <a:latin typeface="微軟正黑體" panose="020B0604030504040204" pitchFamily="34" charset="-120"/>
                <a:ea typeface="微軟正黑體" panose="020B0604030504040204" pitchFamily="34" charset="-120"/>
                <a:cs typeface="Tahoma"/>
              </a:rPr>
              <a:t>XOR</a:t>
            </a:r>
            <a:r>
              <a:rPr sz="1800" b="1" spc="-49" dirty="0">
                <a:latin typeface="微軟正黑體" panose="020B0604030504040204" pitchFamily="34" charset="-120"/>
                <a:ea typeface="微軟正黑體" panose="020B0604030504040204" pitchFamily="34" charset="-120"/>
                <a:cs typeface="Tahoma"/>
              </a:rPr>
              <a:t> </a:t>
            </a:r>
            <a:r>
              <a:rPr sz="1800" b="1" spc="-4" dirty="0">
                <a:latin typeface="微軟正黑體" panose="020B0604030504040204" pitchFamily="34" charset="-120"/>
                <a:ea typeface="微軟正黑體" panose="020B0604030504040204" pitchFamily="34" charset="-120"/>
                <a:cs typeface="Tahoma"/>
              </a:rPr>
              <a:t>Implementation</a:t>
            </a:r>
            <a:endParaRPr sz="1800" b="1" dirty="0">
              <a:latin typeface="微軟正黑體" panose="020B0604030504040204" pitchFamily="34" charset="-120"/>
              <a:ea typeface="微軟正黑體" panose="020B0604030504040204" pitchFamily="34" charset="-120"/>
              <a:cs typeface="Tahoma"/>
            </a:endParaRPr>
          </a:p>
        </p:txBody>
      </p:sp>
      <p:pic>
        <p:nvPicPr>
          <p:cNvPr id="6" name="圖片 5"/>
          <p:cNvPicPr>
            <a:picLocks noChangeAspect="1"/>
          </p:cNvPicPr>
          <p:nvPr/>
        </p:nvPicPr>
        <p:blipFill>
          <a:blip r:embed="rId2"/>
          <a:stretch>
            <a:fillRect/>
          </a:stretch>
        </p:blipFill>
        <p:spPr>
          <a:xfrm>
            <a:off x="1089814" y="1585591"/>
            <a:ext cx="3408773" cy="2774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圖片 13"/>
          <p:cNvPicPr>
            <a:picLocks noChangeAspect="1"/>
          </p:cNvPicPr>
          <p:nvPr/>
        </p:nvPicPr>
        <p:blipFill>
          <a:blip r:embed="rId3"/>
          <a:stretch>
            <a:fillRect/>
          </a:stretch>
        </p:blipFill>
        <p:spPr>
          <a:xfrm>
            <a:off x="1089814" y="4392548"/>
            <a:ext cx="3408773" cy="1910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圖片 15"/>
          <p:cNvPicPr>
            <a:picLocks noChangeAspect="1"/>
          </p:cNvPicPr>
          <p:nvPr/>
        </p:nvPicPr>
        <p:blipFill>
          <a:blip r:embed="rId4"/>
          <a:stretch>
            <a:fillRect/>
          </a:stretch>
        </p:blipFill>
        <p:spPr>
          <a:xfrm>
            <a:off x="4762222" y="1585591"/>
            <a:ext cx="6656577" cy="4717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8895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smtClean="0"/>
              <a:t>MLP</a:t>
            </a:r>
            <a:r>
              <a:rPr lang="zh-TW" altLang="en-US" dirty="0" smtClean="0"/>
              <a:t> </a:t>
            </a:r>
            <a:r>
              <a:rPr lang="en-US" altLang="zh-TW" dirty="0" smtClean="0"/>
              <a:t>to DNN</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3" name="矩形 2"/>
          <p:cNvSpPr/>
          <p:nvPr/>
        </p:nvSpPr>
        <p:spPr>
          <a:xfrm>
            <a:off x="2278783" y="1341562"/>
            <a:ext cx="7632848" cy="4893647"/>
          </a:xfrm>
          <a:prstGeom prst="rect">
            <a:avLst/>
          </a:prstGeom>
        </p:spPr>
        <p:txBody>
          <a:bodyPr wrap="square">
            <a:spAutoFit/>
          </a:bodyPr>
          <a:lstStyle/>
          <a:p>
            <a:pPr marL="457200" indent="-457200" algn="just">
              <a:buFont typeface="+mj-lt"/>
              <a:buAutoNum type="arabicPeriod"/>
            </a:pPr>
            <a:r>
              <a:rPr lang="zh-TW" altLang="en-US" dirty="0">
                <a:latin typeface="微軟正黑體" panose="020B0604030504040204" pitchFamily="34" charset="-120"/>
                <a:ea typeface="微軟正黑體" panose="020B0604030504040204" pitchFamily="34" charset="-120"/>
              </a:rPr>
              <a:t>多層感知</a:t>
            </a:r>
            <a:r>
              <a:rPr lang="zh-TW" altLang="en-US" dirty="0" smtClean="0">
                <a:latin typeface="微軟正黑體" panose="020B0604030504040204" pitchFamily="34" charset="-120"/>
                <a:ea typeface="微軟正黑體" panose="020B0604030504040204" pitchFamily="34" charset="-120"/>
              </a:rPr>
              <a:t>機</a:t>
            </a:r>
            <a:r>
              <a:rPr lang="en-US" altLang="zh-TW" dirty="0" smtClean="0">
                <a:latin typeface="微軟正黑體" panose="020B0604030504040204" pitchFamily="34" charset="-120"/>
                <a:ea typeface="微軟正黑體" panose="020B0604030504040204" pitchFamily="34" charset="-120"/>
              </a:rPr>
              <a:t>(MLP)</a:t>
            </a:r>
            <a:r>
              <a:rPr lang="zh-TW" altLang="en-US" dirty="0" smtClean="0">
                <a:latin typeface="微軟正黑體" panose="020B0604030504040204" pitchFamily="34" charset="-120"/>
                <a:ea typeface="微軟正黑體" panose="020B0604030504040204" pitchFamily="34" charset="-120"/>
              </a:rPr>
              <a:t>其實</a:t>
            </a:r>
            <a:r>
              <a:rPr lang="zh-TW" altLang="en-US" dirty="0">
                <a:latin typeface="微軟正黑體" panose="020B0604030504040204" pitchFamily="34" charset="-120"/>
                <a:ea typeface="微軟正黑體" panose="020B0604030504040204" pitchFamily="34" charset="-120"/>
              </a:rPr>
              <a:t>就是可以用</a:t>
            </a:r>
            <a:r>
              <a:rPr lang="zh-TW" altLang="en-US" dirty="0">
                <a:solidFill>
                  <a:srgbClr val="FF0000"/>
                </a:solidFill>
                <a:latin typeface="微軟正黑體" panose="020B0604030504040204" pitchFamily="34" charset="-120"/>
                <a:ea typeface="微軟正黑體" panose="020B0604030504040204" pitchFamily="34" charset="-120"/>
              </a:rPr>
              <a:t>多層和多</a:t>
            </a:r>
            <a:r>
              <a:rPr lang="zh-TW" altLang="en-US" dirty="0" smtClean="0">
                <a:solidFill>
                  <a:srgbClr val="FF0000"/>
                </a:solidFill>
                <a:latin typeface="微軟正黑體" panose="020B0604030504040204" pitchFamily="34" charset="-120"/>
                <a:ea typeface="微軟正黑體" panose="020B0604030504040204" pitchFamily="34" charset="-120"/>
              </a:rPr>
              <a:t>個</a:t>
            </a:r>
            <a:r>
              <a:rPr lang="zh-TW" altLang="en-US" dirty="0" smtClean="0">
                <a:latin typeface="微軟正黑體" panose="020B0604030504040204" pitchFamily="34" charset="-120"/>
                <a:ea typeface="微軟正黑體" panose="020B0604030504040204" pitchFamily="34" charset="-120"/>
              </a:rPr>
              <a:t>神經元</a:t>
            </a:r>
            <a:r>
              <a:rPr lang="en-US" altLang="zh-TW" dirty="0" smtClean="0">
                <a:latin typeface="微軟正黑體" panose="020B0604030504040204" pitchFamily="34" charset="-120"/>
                <a:ea typeface="微軟正黑體" panose="020B0604030504040204" pitchFamily="34" charset="-120"/>
              </a:rPr>
              <a:t>(Perceptron)</a:t>
            </a:r>
            <a:r>
              <a:rPr lang="zh-TW" altLang="en-US" dirty="0" smtClean="0">
                <a:latin typeface="微軟正黑體" panose="020B0604030504040204" pitchFamily="34" charset="-120"/>
                <a:ea typeface="微軟正黑體" panose="020B0604030504040204" pitchFamily="34" charset="-120"/>
              </a:rPr>
              <a:t>來處理</a:t>
            </a:r>
            <a:r>
              <a:rPr lang="zh-TW" altLang="en-US" dirty="0" smtClean="0">
                <a:solidFill>
                  <a:srgbClr val="FF0000"/>
                </a:solidFill>
                <a:latin typeface="微軟正黑體" panose="020B0604030504040204" pitchFamily="34" charset="-120"/>
                <a:ea typeface="微軟正黑體" panose="020B0604030504040204" pitchFamily="34" charset="-120"/>
              </a:rPr>
              <a:t>非線性問題</a:t>
            </a:r>
            <a:r>
              <a:rPr lang="zh-TW" altLang="en-US" dirty="0" smtClean="0">
                <a:latin typeface="微軟正黑體" panose="020B0604030504040204" pitchFamily="34" charset="-120"/>
                <a:ea typeface="微軟正黑體" panose="020B0604030504040204" pitchFamily="34" charset="-120"/>
              </a:rPr>
              <a:t>，就像</a:t>
            </a:r>
            <a:r>
              <a:rPr lang="zh-TW" altLang="en-US" dirty="0">
                <a:latin typeface="微軟正黑體" panose="020B0604030504040204" pitchFamily="34" charset="-120"/>
                <a:ea typeface="微軟正黑體" panose="020B0604030504040204" pitchFamily="34" charset="-120"/>
              </a:rPr>
              <a:t>用很多個回歸方法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線性分類器一層一層疊加來達到目的</a:t>
            </a:r>
            <a:r>
              <a:rPr lang="zh-TW" altLang="en-US" dirty="0" smtClean="0">
                <a:latin typeface="微軟正黑體" panose="020B0604030504040204" pitchFamily="34" charset="-120"/>
                <a:ea typeface="微軟正黑體" panose="020B0604030504040204" pitchFamily="34" charset="-120"/>
              </a:rPr>
              <a:t>，概念雷同機器學習領域的</a:t>
            </a:r>
            <a:r>
              <a:rPr lang="en-US" altLang="zh-TW" dirty="0" smtClean="0">
                <a:solidFill>
                  <a:srgbClr val="FF0000"/>
                </a:solidFill>
                <a:latin typeface="微軟正黑體" panose="020B0604030504040204" pitchFamily="34" charset="-120"/>
                <a:ea typeface="微軟正黑體" panose="020B0604030504040204" pitchFamily="34" charset="-120"/>
              </a:rPr>
              <a:t>ensemble learning</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457200" indent="-457200" algn="just">
              <a:buFont typeface="+mj-lt"/>
              <a:buAutoNum type="arabicPeriod"/>
            </a:pPr>
            <a:endParaRPr lang="en-US" altLang="zh-TW" dirty="0" smtClean="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dirty="0" smtClean="0">
                <a:latin typeface="微軟正黑體" panose="020B0604030504040204" pitchFamily="34" charset="-120"/>
                <a:ea typeface="微軟正黑體" panose="020B0604030504040204" pitchFamily="34" charset="-120"/>
              </a:rPr>
              <a:t>中間的 </a:t>
            </a:r>
            <a:r>
              <a:rPr lang="en-US" altLang="zh-TW" dirty="0" smtClean="0">
                <a:latin typeface="微軟正黑體" panose="020B0604030504040204" pitchFamily="34" charset="-120"/>
                <a:ea typeface="微軟正黑體" panose="020B0604030504040204" pitchFamily="34" charset="-120"/>
              </a:rPr>
              <a:t>hidden layers</a:t>
            </a:r>
            <a:r>
              <a:rPr lang="zh-TW" altLang="en-US" dirty="0" smtClean="0">
                <a:latin typeface="微軟正黑體" panose="020B0604030504040204" pitchFamily="34" charset="-120"/>
                <a:ea typeface="微軟正黑體" panose="020B0604030504040204" pitchFamily="34" charset="-120"/>
              </a:rPr>
              <a:t> 則是</a:t>
            </a:r>
            <a:r>
              <a:rPr lang="zh-TW" altLang="en-US" dirty="0">
                <a:latin typeface="微軟正黑體" panose="020B0604030504040204" pitchFamily="34" charset="-120"/>
                <a:ea typeface="微軟正黑體" panose="020B0604030504040204" pitchFamily="34" charset="-120"/>
              </a:rPr>
              <a:t>在做</a:t>
            </a:r>
            <a:r>
              <a:rPr lang="zh-TW" altLang="en-US" dirty="0">
                <a:solidFill>
                  <a:srgbClr val="FF0000"/>
                </a:solidFill>
                <a:latin typeface="微軟正黑體" panose="020B0604030504040204" pitchFamily="34" charset="-120"/>
                <a:ea typeface="微軟正黑體" panose="020B0604030504040204" pitchFamily="34" charset="-120"/>
              </a:rPr>
              <a:t>資料的特徵</a:t>
            </a:r>
            <a:r>
              <a:rPr lang="zh-TW" altLang="en-US" dirty="0" smtClean="0">
                <a:solidFill>
                  <a:srgbClr val="FF0000"/>
                </a:solidFill>
                <a:latin typeface="微軟正黑體" panose="020B0604030504040204" pitchFamily="34" charset="-120"/>
                <a:ea typeface="微軟正黑體" panose="020B0604030504040204" pitchFamily="34" charset="-120"/>
              </a:rPr>
              <a:t>擷取</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也可稱為</a:t>
            </a:r>
            <a:r>
              <a:rPr lang="en-US" altLang="zh-TW" dirty="0" smtClean="0">
                <a:latin typeface="微軟正黑體" panose="020B0604030504040204" pitchFamily="34" charset="-120"/>
                <a:ea typeface="微軟正黑體" panose="020B0604030504040204" pitchFamily="34" charset="-120"/>
              </a:rPr>
              <a:t>embedding)</a:t>
            </a:r>
            <a:r>
              <a:rPr lang="zh-TW" altLang="en-US" dirty="0" smtClean="0">
                <a:latin typeface="微軟正黑體" panose="020B0604030504040204" pitchFamily="34" charset="-120"/>
                <a:ea typeface="微軟正黑體" panose="020B0604030504040204" pitchFamily="34" charset="-120"/>
              </a:rPr>
              <a:t>，可根據目的來降維或增加</a:t>
            </a:r>
            <a:r>
              <a:rPr lang="zh-TW" altLang="en-US" dirty="0">
                <a:latin typeface="微軟正黑體" panose="020B0604030504040204" pitchFamily="34" charset="-120"/>
                <a:ea typeface="微軟正黑體" panose="020B0604030504040204" pitchFamily="34" charset="-120"/>
              </a:rPr>
              <a:t>維度</a:t>
            </a:r>
            <a:r>
              <a:rPr lang="zh-TW" altLang="en-US" dirty="0" smtClean="0">
                <a:latin typeface="微軟正黑體" panose="020B0604030504040204" pitchFamily="34" charset="-120"/>
                <a:ea typeface="微軟正黑體" panose="020B0604030504040204" pitchFamily="34" charset="-120"/>
              </a:rPr>
              <a:t>，藉此從資料</a:t>
            </a:r>
            <a:r>
              <a:rPr lang="zh-TW" altLang="en-US" dirty="0" smtClean="0">
                <a:solidFill>
                  <a:srgbClr val="FF0000"/>
                </a:solidFill>
                <a:latin typeface="微軟正黑體" panose="020B0604030504040204" pitchFamily="34" charset="-120"/>
                <a:ea typeface="微軟正黑體" panose="020B0604030504040204" pitchFamily="34" charset="-120"/>
              </a:rPr>
              <a:t>習得深度特徵</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通常是更有意義的特徵</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最後的輸出才是做</a:t>
            </a:r>
            <a:r>
              <a:rPr lang="zh-TW" altLang="en-US" dirty="0" smtClean="0">
                <a:latin typeface="微軟正黑體" panose="020B0604030504040204" pitchFamily="34" charset="-120"/>
                <a:ea typeface="微軟正黑體" panose="020B0604030504040204" pitchFamily="34" charset="-120"/>
              </a:rPr>
              <a:t>分類。</a:t>
            </a:r>
            <a:endParaRPr lang="en-US" altLang="zh-TW" dirty="0" smtClean="0">
              <a:latin typeface="微軟正黑體" panose="020B0604030504040204" pitchFamily="34" charset="-120"/>
              <a:ea typeface="微軟正黑體" panose="020B0604030504040204" pitchFamily="34" charset="-120"/>
            </a:endParaRPr>
          </a:p>
          <a:p>
            <a:pPr marL="457200" indent="-457200" algn="just">
              <a:buFont typeface="+mj-lt"/>
              <a:buAutoNum type="arabicPeriod"/>
            </a:pPr>
            <a:endParaRPr lang="en-US" altLang="zh-TW" dirty="0" smtClean="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dirty="0" smtClean="0">
                <a:latin typeface="微軟正黑體" panose="020B0604030504040204" pitchFamily="34" charset="-120"/>
                <a:ea typeface="微軟正黑體" panose="020B0604030504040204" pitchFamily="34" charset="-120"/>
              </a:rPr>
              <a:t>隱藏層數增多就可稱為</a:t>
            </a:r>
            <a:r>
              <a:rPr lang="zh-TW" altLang="en-US" dirty="0">
                <a:latin typeface="微軟正黑體" panose="020B0604030504040204" pitchFamily="34" charset="-120"/>
                <a:ea typeface="微軟正黑體" panose="020B0604030504040204" pitchFamily="34" charset="-120"/>
              </a:rPr>
              <a:t>深度神經網路</a:t>
            </a:r>
            <a:r>
              <a:rPr lang="en-US" altLang="zh-TW" dirty="0">
                <a:latin typeface="微軟正黑體" panose="020B0604030504040204" pitchFamily="34" charset="-120"/>
                <a:ea typeface="微軟正黑體" panose="020B0604030504040204" pitchFamily="34" charset="-120"/>
              </a:rPr>
              <a:t>(deep neural network, DNN)</a:t>
            </a:r>
            <a:r>
              <a:rPr lang="zh-TW" altLang="en-US" dirty="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所以</a:t>
            </a:r>
            <a:r>
              <a:rPr lang="zh-TW" altLang="en-US" dirty="0" smtClean="0">
                <a:solidFill>
                  <a:srgbClr val="FF0000"/>
                </a:solidFill>
                <a:latin typeface="微軟正黑體" panose="020B0604030504040204" pitchFamily="34" charset="-120"/>
                <a:ea typeface="微軟正黑體" panose="020B0604030504040204" pitchFamily="34" charset="-120"/>
              </a:rPr>
              <a:t>最簡單的</a:t>
            </a:r>
            <a:r>
              <a:rPr lang="en-US" altLang="zh-TW" dirty="0">
                <a:solidFill>
                  <a:srgbClr val="FF0000"/>
                </a:solidFill>
                <a:latin typeface="微軟正黑體" panose="020B0604030504040204" pitchFamily="34" charset="-120"/>
                <a:ea typeface="微軟正黑體" panose="020B0604030504040204" pitchFamily="34" charset="-120"/>
              </a:rPr>
              <a:t>DNN</a:t>
            </a:r>
            <a:r>
              <a:rPr lang="zh-TW" altLang="en-US" dirty="0">
                <a:solidFill>
                  <a:srgbClr val="FF0000"/>
                </a:solidFill>
                <a:latin typeface="微軟正黑體" panose="020B0604030504040204" pitchFamily="34" charset="-120"/>
                <a:ea typeface="微軟正黑體" panose="020B0604030504040204" pitchFamily="34" charset="-120"/>
              </a:rPr>
              <a:t>其實</a:t>
            </a:r>
            <a:r>
              <a:rPr lang="zh-TW" altLang="en-US" dirty="0" smtClean="0">
                <a:solidFill>
                  <a:srgbClr val="FF0000"/>
                </a:solidFill>
                <a:latin typeface="微軟正黑體" panose="020B0604030504040204" pitchFamily="34" charset="-120"/>
                <a:ea typeface="微軟正黑體" panose="020B0604030504040204" pitchFamily="34" charset="-120"/>
              </a:rPr>
              <a:t>就是</a:t>
            </a:r>
            <a:r>
              <a:rPr lang="en-US" altLang="zh-TW" dirty="0" smtClean="0">
                <a:solidFill>
                  <a:srgbClr val="FF0000"/>
                </a:solidFill>
                <a:latin typeface="微軟正黑體" panose="020B0604030504040204" pitchFamily="34" charset="-120"/>
                <a:ea typeface="微軟正黑體" panose="020B0604030504040204" pitchFamily="34" charset="-120"/>
              </a:rPr>
              <a:t>MLP</a:t>
            </a:r>
            <a:r>
              <a:rPr lang="zh-TW" altLang="en-US" dirty="0" smtClean="0">
                <a:solidFill>
                  <a:srgbClr val="FF0000"/>
                </a:solidFill>
                <a:latin typeface="微軟正黑體" panose="020B0604030504040204" pitchFamily="34" charset="-120"/>
                <a:ea typeface="微軟正黑體" panose="020B0604030504040204" pitchFamily="34" charset="-120"/>
              </a:rPr>
              <a:t>的擴增版</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7120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Backpropagation</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16" name="群組 15"/>
          <p:cNvGrpSpPr/>
          <p:nvPr/>
        </p:nvGrpSpPr>
        <p:grpSpPr>
          <a:xfrm>
            <a:off x="406574" y="1946495"/>
            <a:ext cx="3914309" cy="1627315"/>
            <a:chOff x="2278782" y="1915032"/>
            <a:chExt cx="3914309" cy="1627315"/>
          </a:xfrm>
        </p:grpSpPr>
        <p:sp>
          <p:nvSpPr>
            <p:cNvPr id="4" name="橢圓 3"/>
            <p:cNvSpPr/>
            <p:nvPr/>
          </p:nvSpPr>
          <p:spPr>
            <a:xfrm>
              <a:off x="2278782" y="1917626"/>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x</a:t>
              </a:r>
              <a:endParaRPr lang="zh-TW" altLang="en-US" sz="6000" dirty="0"/>
            </a:p>
          </p:txBody>
        </p:sp>
        <p:sp>
          <p:nvSpPr>
            <p:cNvPr id="6" name="橢圓 5"/>
            <p:cNvSpPr/>
            <p:nvPr/>
          </p:nvSpPr>
          <p:spPr>
            <a:xfrm>
              <a:off x="3545894" y="19150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f</a:t>
              </a:r>
              <a:endParaRPr lang="zh-TW" altLang="en-US" sz="6000" dirty="0"/>
            </a:p>
          </p:txBody>
        </p:sp>
        <p:sp>
          <p:nvSpPr>
            <p:cNvPr id="7" name="橢圓 6"/>
            <p:cNvSpPr/>
            <p:nvPr/>
          </p:nvSpPr>
          <p:spPr>
            <a:xfrm>
              <a:off x="4813006" y="19150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y</a:t>
              </a:r>
              <a:endParaRPr lang="zh-TW" altLang="en-US" sz="6000" dirty="0"/>
            </a:p>
          </p:txBody>
        </p:sp>
        <p:cxnSp>
          <p:nvCxnSpPr>
            <p:cNvPr id="8" name="直線單箭頭接點 7"/>
            <p:cNvCxnSpPr>
              <a:stCxn id="4" idx="6"/>
              <a:endCxn id="6" idx="2"/>
            </p:cNvCxnSpPr>
            <p:nvPr/>
          </p:nvCxnSpPr>
          <p:spPr>
            <a:xfrm flipV="1">
              <a:off x="3142878" y="2347080"/>
              <a:ext cx="403016" cy="2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6" idx="6"/>
              <a:endCxn id="7" idx="2"/>
            </p:cNvCxnSpPr>
            <p:nvPr/>
          </p:nvCxnSpPr>
          <p:spPr>
            <a:xfrm>
              <a:off x="4409990" y="2347080"/>
              <a:ext cx="4030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545894" y="3080682"/>
              <a:ext cx="899605" cy="461665"/>
            </a:xfrm>
            <a:prstGeom prst="rect">
              <a:avLst/>
            </a:prstGeom>
            <a:noFill/>
          </p:spPr>
          <p:txBody>
            <a:bodyPr wrap="none" rtlCol="0">
              <a:spAutoFit/>
            </a:bodyPr>
            <a:lstStyle/>
            <a:p>
              <a:r>
                <a:rPr lang="en-US" altLang="zh-TW" dirty="0" err="1"/>
                <a:t>d</a:t>
              </a:r>
              <a:r>
                <a:rPr lang="en-US" altLang="zh-TW" dirty="0" err="1" smtClean="0"/>
                <a:t>y</a:t>
              </a:r>
              <a:r>
                <a:rPr lang="en-US" altLang="zh-TW" dirty="0" smtClean="0"/>
                <a:t>/dx</a:t>
              </a:r>
              <a:endParaRPr lang="zh-TW" altLang="en-US" dirty="0"/>
            </a:p>
          </p:txBody>
        </p:sp>
        <p:cxnSp>
          <p:nvCxnSpPr>
            <p:cNvPr id="14" name="弧形接點 13"/>
            <p:cNvCxnSpPr>
              <a:stCxn id="7" idx="4"/>
              <a:endCxn id="4" idx="4"/>
            </p:cNvCxnSpPr>
            <p:nvPr/>
          </p:nvCxnSpPr>
          <p:spPr>
            <a:xfrm rot="5400000">
              <a:off x="3976645" y="1513313"/>
              <a:ext cx="2594" cy="2534224"/>
            </a:xfrm>
            <a:prstGeom prst="curvedConnector3">
              <a:avLst>
                <a:gd name="adj1" fmla="val 891264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103049" y="2779128"/>
              <a:ext cx="1090042" cy="461665"/>
            </a:xfrm>
            <a:prstGeom prst="rect">
              <a:avLst/>
            </a:prstGeom>
            <a:noFill/>
          </p:spPr>
          <p:txBody>
            <a:bodyPr wrap="none" rtlCol="0">
              <a:spAutoFit/>
            </a:bodyPr>
            <a:lstStyle/>
            <a:p>
              <a:r>
                <a:rPr lang="en-US" altLang="zh-TW" u="sng" dirty="0"/>
                <a:t>e</a:t>
              </a:r>
              <a:r>
                <a:rPr lang="en-US" altLang="zh-TW" u="sng" dirty="0" smtClean="0"/>
                <a:t> = y’-y</a:t>
              </a:r>
              <a:endParaRPr lang="zh-TW" altLang="en-US" u="sng" dirty="0"/>
            </a:p>
          </p:txBody>
        </p:sp>
      </p:grpSp>
      <p:grpSp>
        <p:nvGrpSpPr>
          <p:cNvPr id="53" name="群組 52"/>
          <p:cNvGrpSpPr/>
          <p:nvPr/>
        </p:nvGrpSpPr>
        <p:grpSpPr>
          <a:xfrm>
            <a:off x="5301974" y="2337075"/>
            <a:ext cx="6706666" cy="3431246"/>
            <a:chOff x="5879182" y="2596955"/>
            <a:chExt cx="6706666" cy="3431246"/>
          </a:xfrm>
        </p:grpSpPr>
        <p:sp>
          <p:nvSpPr>
            <p:cNvPr id="19" name="橢圓 18"/>
            <p:cNvSpPr/>
            <p:nvPr/>
          </p:nvSpPr>
          <p:spPr>
            <a:xfrm>
              <a:off x="5879182" y="3648412"/>
              <a:ext cx="864096" cy="864096"/>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t>x</a:t>
              </a:r>
              <a:endParaRPr lang="zh-TW" altLang="en-US" sz="6000" dirty="0"/>
            </a:p>
          </p:txBody>
        </p:sp>
        <p:sp>
          <p:nvSpPr>
            <p:cNvPr id="20" name="橢圓 19"/>
            <p:cNvSpPr/>
            <p:nvPr/>
          </p:nvSpPr>
          <p:spPr>
            <a:xfrm>
              <a:off x="7146294" y="3645818"/>
              <a:ext cx="864096" cy="864096"/>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f</a:t>
              </a:r>
              <a:endParaRPr lang="zh-TW" altLang="en-US" sz="6000" dirty="0"/>
            </a:p>
          </p:txBody>
        </p:sp>
        <p:sp>
          <p:nvSpPr>
            <p:cNvPr id="21" name="橢圓 20"/>
            <p:cNvSpPr/>
            <p:nvPr/>
          </p:nvSpPr>
          <p:spPr>
            <a:xfrm>
              <a:off x="10949280" y="3645818"/>
              <a:ext cx="864096" cy="864096"/>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y</a:t>
              </a:r>
              <a:endParaRPr lang="zh-TW" altLang="en-US" sz="6000" dirty="0"/>
            </a:p>
          </p:txBody>
        </p:sp>
        <p:cxnSp>
          <p:nvCxnSpPr>
            <p:cNvPr id="22" name="直線單箭頭接點 21"/>
            <p:cNvCxnSpPr>
              <a:stCxn id="19" idx="6"/>
              <a:endCxn id="20" idx="2"/>
            </p:cNvCxnSpPr>
            <p:nvPr/>
          </p:nvCxnSpPr>
          <p:spPr>
            <a:xfrm flipV="1">
              <a:off x="6743278" y="4077866"/>
              <a:ext cx="403016" cy="2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33" idx="6"/>
              <a:endCxn id="21" idx="2"/>
            </p:cNvCxnSpPr>
            <p:nvPr/>
          </p:nvCxnSpPr>
          <p:spPr>
            <a:xfrm>
              <a:off x="10546264" y="4072968"/>
              <a:ext cx="403016" cy="4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9849775" y="4775523"/>
              <a:ext cx="899605" cy="461665"/>
            </a:xfrm>
            <a:prstGeom prst="rect">
              <a:avLst/>
            </a:prstGeom>
            <a:noFill/>
          </p:spPr>
          <p:txBody>
            <a:bodyPr wrap="none" rtlCol="0">
              <a:spAutoFit/>
            </a:bodyPr>
            <a:lstStyle/>
            <a:p>
              <a:r>
                <a:rPr lang="en-US" altLang="zh-TW" dirty="0" err="1" smtClean="0"/>
                <a:t>dy</a:t>
              </a:r>
              <a:r>
                <a:rPr lang="en-US" altLang="zh-TW" dirty="0" smtClean="0"/>
                <a:t>/</a:t>
              </a:r>
              <a:r>
                <a:rPr lang="en-US" altLang="zh-TW" dirty="0" err="1" smtClean="0"/>
                <a:t>dz</a:t>
              </a:r>
              <a:endParaRPr lang="zh-TW" altLang="en-US" dirty="0"/>
            </a:p>
          </p:txBody>
        </p:sp>
        <p:cxnSp>
          <p:nvCxnSpPr>
            <p:cNvPr id="25" name="弧形接點 24"/>
            <p:cNvCxnSpPr>
              <a:stCxn id="21" idx="4"/>
              <a:endCxn id="32" idx="4"/>
            </p:cNvCxnSpPr>
            <p:nvPr/>
          </p:nvCxnSpPr>
          <p:spPr>
            <a:xfrm rot="5400000">
              <a:off x="10114216" y="3242802"/>
              <a:ext cx="12700" cy="2534224"/>
            </a:xfrm>
            <a:prstGeom prst="curved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1495806" y="3182705"/>
              <a:ext cx="1090042" cy="461665"/>
            </a:xfrm>
            <a:prstGeom prst="rect">
              <a:avLst/>
            </a:prstGeom>
            <a:noFill/>
          </p:spPr>
          <p:txBody>
            <a:bodyPr wrap="none" rtlCol="0">
              <a:spAutoFit/>
            </a:bodyPr>
            <a:lstStyle/>
            <a:p>
              <a:r>
                <a:rPr lang="en-US" altLang="zh-TW" u="sng" dirty="0"/>
                <a:t>e</a:t>
              </a:r>
              <a:r>
                <a:rPr lang="en-US" altLang="zh-TW" u="sng" dirty="0" smtClean="0"/>
                <a:t> = y’-y</a:t>
              </a:r>
              <a:endParaRPr lang="zh-TW" altLang="en-US" u="sng" dirty="0"/>
            </a:p>
          </p:txBody>
        </p:sp>
        <p:sp>
          <p:nvSpPr>
            <p:cNvPr id="32" name="橢圓 31"/>
            <p:cNvSpPr/>
            <p:nvPr/>
          </p:nvSpPr>
          <p:spPr>
            <a:xfrm>
              <a:off x="8415056" y="3645818"/>
              <a:ext cx="864096" cy="864096"/>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z</a:t>
              </a:r>
              <a:endParaRPr lang="zh-TW" altLang="en-US" sz="6000" dirty="0"/>
            </a:p>
          </p:txBody>
        </p:sp>
        <p:sp>
          <p:nvSpPr>
            <p:cNvPr id="33" name="橢圓 32"/>
            <p:cNvSpPr/>
            <p:nvPr/>
          </p:nvSpPr>
          <p:spPr>
            <a:xfrm>
              <a:off x="9682168" y="3640920"/>
              <a:ext cx="864096" cy="864096"/>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t>f</a:t>
              </a:r>
              <a:endParaRPr lang="zh-TW" altLang="en-US" sz="6000" dirty="0"/>
            </a:p>
          </p:txBody>
        </p:sp>
        <p:cxnSp>
          <p:nvCxnSpPr>
            <p:cNvPr id="34" name="直線單箭頭接點 33"/>
            <p:cNvCxnSpPr>
              <a:stCxn id="20" idx="6"/>
              <a:endCxn id="32" idx="2"/>
            </p:cNvCxnSpPr>
            <p:nvPr/>
          </p:nvCxnSpPr>
          <p:spPr>
            <a:xfrm>
              <a:off x="8010390" y="4077866"/>
              <a:ext cx="404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2" idx="6"/>
              <a:endCxn id="33" idx="2"/>
            </p:cNvCxnSpPr>
            <p:nvPr/>
          </p:nvCxnSpPr>
          <p:spPr>
            <a:xfrm flipV="1">
              <a:off x="9279152" y="4072968"/>
              <a:ext cx="403016" cy="4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弧形接點 42"/>
            <p:cNvCxnSpPr>
              <a:stCxn id="32" idx="4"/>
              <a:endCxn id="19" idx="4"/>
            </p:cNvCxnSpPr>
            <p:nvPr/>
          </p:nvCxnSpPr>
          <p:spPr>
            <a:xfrm rot="5400000">
              <a:off x="7577870" y="3243274"/>
              <a:ext cx="2594" cy="2535874"/>
            </a:xfrm>
            <a:prstGeom prst="curvedConnector3">
              <a:avLst>
                <a:gd name="adj1" fmla="val 891264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7201085" y="4774344"/>
              <a:ext cx="881973" cy="461665"/>
            </a:xfrm>
            <a:prstGeom prst="rect">
              <a:avLst/>
            </a:prstGeom>
            <a:noFill/>
          </p:spPr>
          <p:txBody>
            <a:bodyPr wrap="none" rtlCol="0">
              <a:spAutoFit/>
            </a:bodyPr>
            <a:lstStyle/>
            <a:p>
              <a:r>
                <a:rPr lang="en-US" altLang="zh-TW" dirty="0" err="1" smtClean="0"/>
                <a:t>dz</a:t>
              </a:r>
              <a:r>
                <a:rPr lang="en-US" altLang="zh-TW" dirty="0" smtClean="0"/>
                <a:t>/dx</a:t>
              </a:r>
              <a:endParaRPr lang="zh-TW" altLang="en-US" dirty="0"/>
            </a:p>
          </p:txBody>
        </p:sp>
        <p:cxnSp>
          <p:nvCxnSpPr>
            <p:cNvPr id="47" name="弧形接點 46"/>
            <p:cNvCxnSpPr>
              <a:stCxn id="21" idx="0"/>
              <a:endCxn id="19" idx="0"/>
            </p:cNvCxnSpPr>
            <p:nvPr/>
          </p:nvCxnSpPr>
          <p:spPr>
            <a:xfrm rot="16200000" flipH="1" flipV="1">
              <a:off x="8844982" y="1112066"/>
              <a:ext cx="2594" cy="5070098"/>
            </a:xfrm>
            <a:prstGeom prst="curvedConnector3">
              <a:avLst>
                <a:gd name="adj1" fmla="val -2095979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8436474" y="2596955"/>
              <a:ext cx="899605" cy="461665"/>
            </a:xfrm>
            <a:prstGeom prst="rect">
              <a:avLst/>
            </a:prstGeom>
            <a:noFill/>
          </p:spPr>
          <p:txBody>
            <a:bodyPr wrap="none" rtlCol="0">
              <a:spAutoFit/>
            </a:bodyPr>
            <a:lstStyle/>
            <a:p>
              <a:r>
                <a:rPr lang="en-US" altLang="zh-TW" dirty="0" err="1"/>
                <a:t>d</a:t>
              </a:r>
              <a:r>
                <a:rPr lang="en-US" altLang="zh-TW" dirty="0" err="1" smtClean="0"/>
                <a:t>y</a:t>
              </a:r>
              <a:r>
                <a:rPr lang="en-US" altLang="zh-TW" dirty="0" smtClean="0"/>
                <a:t>/dx</a:t>
              </a:r>
              <a:endParaRPr lang="zh-TW" altLang="en-US" dirty="0"/>
            </a:p>
          </p:txBody>
        </p:sp>
        <mc:AlternateContent xmlns:mc="http://schemas.openxmlformats.org/markup-compatibility/2006">
          <mc:Choice xmlns:a14="http://schemas.microsoft.com/office/drawing/2010/main" Requires="a14">
            <p:sp>
              <p:nvSpPr>
                <p:cNvPr id="52" name="文字方塊 51"/>
                <p:cNvSpPr txBox="1"/>
                <p:nvPr/>
              </p:nvSpPr>
              <p:spPr>
                <a:xfrm>
                  <a:off x="8090386" y="5334293"/>
                  <a:ext cx="1591782" cy="6939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zh-TW" altLang="en-US" i="1" smtClean="0">
                                <a:latin typeface="Cambria Math" panose="02040503050406030204" pitchFamily="18" charset="0"/>
                              </a:rPr>
                              <m:t>𝜎</m:t>
                            </m:r>
                            <m:r>
                              <a:rPr lang="en-US" altLang="zh-TW" b="0" i="1" smtClean="0">
                                <a:latin typeface="Cambria Math" panose="02040503050406030204" pitchFamily="18" charset="0"/>
                              </a:rPr>
                              <m:t>𝑦</m:t>
                            </m:r>
                          </m:num>
                          <m:den>
                            <m:r>
                              <a:rPr lang="zh-TW" altLang="en-US" i="1">
                                <a:latin typeface="Cambria Math" panose="02040503050406030204" pitchFamily="18" charset="0"/>
                              </a:rPr>
                              <m:t>𝜎</m:t>
                            </m:r>
                            <m:r>
                              <a:rPr lang="en-US" altLang="zh-TW" b="0" i="1" smtClean="0">
                                <a:latin typeface="Cambria Math" panose="02040503050406030204" pitchFamily="18" charset="0"/>
                              </a:rPr>
                              <m:t>𝑥</m:t>
                            </m:r>
                          </m:den>
                        </m:f>
                        <m:r>
                          <a:rPr lang="en-US" altLang="zh-TW" i="1" smtClean="0">
                            <a:latin typeface="Cambria Math" panose="02040503050406030204" pitchFamily="18" charset="0"/>
                          </a:rPr>
                          <m:t>=</m:t>
                        </m:r>
                        <m:f>
                          <m:fPr>
                            <m:ctrlPr>
                              <a:rPr lang="en-US" altLang="zh-TW" i="1" smtClean="0">
                                <a:latin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num>
                          <m:den>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𝑧</m:t>
                            </m:r>
                          </m:den>
                        </m:f>
                        <m:f>
                          <m:fPr>
                            <m:ctrlPr>
                              <a:rPr lang="en-US" altLang="zh-TW" i="1" smtClean="0">
                                <a:latin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𝑧</m:t>
                            </m:r>
                          </m:num>
                          <m:den>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den>
                        </m:f>
                      </m:oMath>
                    </m:oMathPara>
                  </a14:m>
                  <a:endParaRPr lang="zh-TW" altLang="en-US" dirty="0"/>
                </a:p>
              </p:txBody>
            </p:sp>
          </mc:Choice>
          <mc:Fallback>
            <p:sp>
              <p:nvSpPr>
                <p:cNvPr id="52" name="文字方塊 51"/>
                <p:cNvSpPr txBox="1">
                  <a:spLocks noRot="1" noChangeAspect="1" noMove="1" noResize="1" noEditPoints="1" noAdjustHandles="1" noChangeArrowheads="1" noChangeShapeType="1" noTextEdit="1"/>
                </p:cNvSpPr>
                <p:nvPr/>
              </p:nvSpPr>
              <p:spPr>
                <a:xfrm>
                  <a:off x="8090386" y="5334293"/>
                  <a:ext cx="1591782" cy="693908"/>
                </a:xfrm>
                <a:prstGeom prst="rect">
                  <a:avLst/>
                </a:prstGeom>
                <a:blipFill>
                  <a:blip r:embed="rId2"/>
                  <a:stretch>
                    <a:fillRect/>
                  </a:stretch>
                </a:blipFill>
              </p:spPr>
              <p:txBody>
                <a:bodyPr/>
                <a:lstStyle/>
                <a:p>
                  <a:r>
                    <a:rPr lang="zh-TW" altLang="en-US">
                      <a:noFill/>
                    </a:rPr>
                    <a:t> </a:t>
                  </a:r>
                </a:p>
              </p:txBody>
            </p:sp>
          </mc:Fallback>
        </mc:AlternateContent>
      </p:grpSp>
      <p:sp>
        <p:nvSpPr>
          <p:cNvPr id="55" name="圓角矩形 54"/>
          <p:cNvSpPr/>
          <p:nvPr/>
        </p:nvSpPr>
        <p:spPr>
          <a:xfrm>
            <a:off x="464066" y="1389181"/>
            <a:ext cx="1613208" cy="329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Perceptron</a:t>
            </a:r>
            <a:endParaRPr lang="zh-TW" altLang="en-US" b="1" dirty="0"/>
          </a:p>
        </p:txBody>
      </p:sp>
      <p:sp>
        <p:nvSpPr>
          <p:cNvPr id="56" name="圓角矩形 55"/>
          <p:cNvSpPr/>
          <p:nvPr/>
        </p:nvSpPr>
        <p:spPr>
          <a:xfrm>
            <a:off x="9622960" y="5439027"/>
            <a:ext cx="1613208" cy="329294"/>
          </a:xfrm>
          <a:prstGeom prst="roundRect">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t>MLP</a:t>
            </a:r>
            <a:endParaRPr lang="zh-TW" altLang="en-US" b="1" dirty="0"/>
          </a:p>
        </p:txBody>
      </p:sp>
    </p:spTree>
    <p:extLst>
      <p:ext uri="{BB962C8B-B14F-4D97-AF65-F5344CB8AC3E}">
        <p14:creationId xmlns:p14="http://schemas.microsoft.com/office/powerpoint/2010/main" val="963725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959302" y="2145394"/>
            <a:ext cx="5112568" cy="2933107"/>
          </a:xfrm>
          <a:prstGeom prst="rect">
            <a:avLst/>
          </a:prstGeom>
          <a:noFill/>
        </p:spPr>
        <p:txBody>
          <a:bodyPr wrap="square" lIns="121917" tIns="60958" rIns="121917" bIns="60958" rtlCol="0" anchor="ctr">
            <a:spAutoFit/>
          </a:bodyPr>
          <a:lstStyle/>
          <a:p>
            <a:pPr>
              <a:lnSpc>
                <a:spcPts val="7200"/>
              </a:lnSpc>
            </a:pPr>
            <a:r>
              <a:rPr lang="en-US" altLang="ko-KR" sz="8000" dirty="0" smtClean="0">
                <a:solidFill>
                  <a:schemeClr val="tx1">
                    <a:lumMod val="75000"/>
                    <a:lumOff val="25000"/>
                  </a:schemeClr>
                </a:solidFill>
                <a:cs typeface="Arial" pitchFamily="34" charset="0"/>
              </a:rPr>
              <a:t>CNN</a:t>
            </a:r>
          </a:p>
          <a:p>
            <a:pPr>
              <a:lnSpc>
                <a:spcPts val="7200"/>
              </a:lnSpc>
            </a:pPr>
            <a:r>
              <a:rPr lang="en-US" altLang="ko-KR" sz="8000" dirty="0" smtClean="0">
                <a:solidFill>
                  <a:schemeClr val="tx1">
                    <a:lumMod val="75000"/>
                    <a:lumOff val="25000"/>
                  </a:schemeClr>
                </a:solidFill>
                <a:cs typeface="Arial" pitchFamily="34" charset="0"/>
              </a:rPr>
              <a:t>RNN</a:t>
            </a:r>
          </a:p>
          <a:p>
            <a:pPr>
              <a:lnSpc>
                <a:spcPts val="7200"/>
              </a:lnSpc>
            </a:pPr>
            <a:r>
              <a:rPr lang="en-US" altLang="ko-KR" sz="8000" dirty="0" smtClean="0">
                <a:solidFill>
                  <a:schemeClr val="tx1">
                    <a:lumMod val="75000"/>
                    <a:lumOff val="25000"/>
                  </a:schemeClr>
                </a:solidFill>
                <a:cs typeface="Arial" pitchFamily="34" charset="0"/>
              </a:rPr>
              <a:t>LSTM</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89151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Convolutional </a:t>
            </a:r>
            <a:r>
              <a:rPr lang="en-US" altLang="zh-TW" dirty="0"/>
              <a:t>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Picture 2" descr="https://brohrer.github.io/images/cnn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519" y="3721535"/>
            <a:ext cx="4365244" cy="24191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870" y="1131916"/>
            <a:ext cx="6128543" cy="2489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89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Convolutional </a:t>
            </a:r>
            <a:r>
              <a:rPr lang="en-US" altLang="zh-TW" dirty="0"/>
              <a:t>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Picture 4" descr="https://chtseng.files.wordpress.com/2017/09/4293_y4guzm1rtq.png?w=11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697" y="3648411"/>
            <a:ext cx="4604465" cy="2661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429" y="1270210"/>
            <a:ext cx="4329812" cy="2063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6334" y="1249874"/>
            <a:ext cx="3459403" cy="2096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0" name="向右箭號 9"/>
          <p:cNvSpPr/>
          <p:nvPr/>
        </p:nvSpPr>
        <p:spPr>
          <a:xfrm rot="4859927">
            <a:off x="3937988" y="3240076"/>
            <a:ext cx="625876" cy="52157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向右箭號 10"/>
          <p:cNvSpPr/>
          <p:nvPr/>
        </p:nvSpPr>
        <p:spPr>
          <a:xfrm rot="18796953">
            <a:off x="7329392" y="3507767"/>
            <a:ext cx="625876" cy="52157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文字方塊 11"/>
          <p:cNvSpPr txBox="1"/>
          <p:nvPr/>
        </p:nvSpPr>
        <p:spPr>
          <a:xfrm>
            <a:off x="7925926" y="5541158"/>
            <a:ext cx="2338797" cy="523152"/>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卷積層的運作</a:t>
            </a:r>
          </a:p>
        </p:txBody>
      </p:sp>
    </p:spTree>
    <p:extLst>
      <p:ext uri="{BB962C8B-B14F-4D97-AF65-F5344CB8AC3E}">
        <p14:creationId xmlns:p14="http://schemas.microsoft.com/office/powerpoint/2010/main" val="3722293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Convolutional </a:t>
            </a:r>
            <a:r>
              <a:rPr lang="en-US" altLang="zh-TW" dirty="0"/>
              <a:t>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06" y="2421682"/>
            <a:ext cx="7415536" cy="306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2494806" y="1682375"/>
            <a:ext cx="3056849" cy="523152"/>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最大池化層的運作</a:t>
            </a:r>
          </a:p>
        </p:txBody>
      </p:sp>
    </p:spTree>
    <p:extLst>
      <p:ext uri="{BB962C8B-B14F-4D97-AF65-F5344CB8AC3E}">
        <p14:creationId xmlns:p14="http://schemas.microsoft.com/office/powerpoint/2010/main" val="336679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Convolutional </a:t>
            </a:r>
            <a:r>
              <a:rPr lang="en-US" altLang="zh-TW" dirty="0"/>
              <a:t>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397890" y="1998549"/>
            <a:ext cx="5409284" cy="3031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6" name="圖片 75"/>
          <p:cNvPicPr>
            <a:picLocks noChangeAspect="1"/>
          </p:cNvPicPr>
          <p:nvPr/>
        </p:nvPicPr>
        <p:blipFill>
          <a:blip r:embed="rId3"/>
          <a:stretch>
            <a:fillRect/>
          </a:stretch>
        </p:blipFill>
        <p:spPr>
          <a:xfrm>
            <a:off x="6239222" y="1989634"/>
            <a:ext cx="5472608" cy="3047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018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solidFill>
                  <a:srgbClr val="FFFF00"/>
                </a:solidFill>
                <a:latin typeface="微軟正黑體" panose="020B0604030504040204" pitchFamily="34" charset="-120"/>
                <a:ea typeface="微軟正黑體" panose="020B0604030504040204" pitchFamily="34" charset="-120"/>
              </a:rPr>
              <a:t>R</a:t>
            </a:r>
            <a:r>
              <a:rPr lang="en-US" altLang="zh-TW" b="1" dirty="0">
                <a:latin typeface="微軟正黑體" panose="020B0604030504040204" pitchFamily="34" charset="-120"/>
                <a:ea typeface="微軟正黑體" panose="020B0604030504040204" pitchFamily="34" charset="-120"/>
              </a:rPr>
              <a:t>ecurrent</a:t>
            </a:r>
            <a:r>
              <a:rPr lang="en-US" altLang="zh-TW" b="1" dirty="0">
                <a:solidFill>
                  <a:srgbClr val="FFFF00"/>
                </a:solidFill>
                <a:latin typeface="微軟正黑體" panose="020B0604030504040204" pitchFamily="34" charset="-120"/>
                <a:ea typeface="微軟正黑體" panose="020B0604030504040204" pitchFamily="34" charset="-120"/>
              </a:rPr>
              <a:t> N</a:t>
            </a:r>
            <a:r>
              <a:rPr lang="en-US" altLang="zh-TW" b="1" dirty="0">
                <a:latin typeface="微軟正黑體" panose="020B0604030504040204" pitchFamily="34" charset="-120"/>
                <a:ea typeface="微軟正黑體" panose="020B0604030504040204" pitchFamily="34" charset="-120"/>
              </a:rPr>
              <a:t>eural</a:t>
            </a:r>
            <a:r>
              <a:rPr lang="en-US" altLang="zh-TW" b="1" dirty="0">
                <a:solidFill>
                  <a:srgbClr val="FFFF00"/>
                </a:solidFill>
                <a:latin typeface="微軟正黑體" panose="020B0604030504040204" pitchFamily="34" charset="-120"/>
                <a:ea typeface="微軟正黑體" panose="020B0604030504040204" pitchFamily="34" charset="-120"/>
              </a:rPr>
              <a:t> N</a:t>
            </a:r>
            <a:r>
              <a:rPr lang="en-US" altLang="zh-TW" b="1" dirty="0">
                <a:latin typeface="微軟正黑體" panose="020B0604030504040204" pitchFamily="34" charset="-120"/>
                <a:ea typeface="微軟正黑體" panose="020B0604030504040204" pitchFamily="34" charset="-120"/>
              </a:rPr>
              <a:t>etwork,</a:t>
            </a:r>
            <a:r>
              <a:rPr lang="en-US" altLang="zh-TW" b="1" dirty="0">
                <a:solidFill>
                  <a:srgbClr val="FFFF00"/>
                </a:solidFill>
                <a:latin typeface="微軟正黑體" panose="020B0604030504040204" pitchFamily="34" charset="-120"/>
                <a:ea typeface="微軟正黑體" panose="020B0604030504040204" pitchFamily="34" charset="-120"/>
              </a:rPr>
              <a:t> RNN</a:t>
            </a:r>
            <a:endParaRPr lang="zh-TW" altLang="en-US" b="1"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0443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1054646" y="2853730"/>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Information?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06" y="1125538"/>
            <a:ext cx="5203886" cy="465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字方塊 1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4619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a:t>Recurrent 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7" name="矩形 6"/>
          <p:cNvSpPr/>
          <p:nvPr/>
        </p:nvSpPr>
        <p:spPr>
          <a:xfrm>
            <a:off x="2206774" y="5717346"/>
            <a:ext cx="8388769" cy="461605"/>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tanh</a:t>
            </a:r>
            <a:r>
              <a:rPr lang="en-US" altLang="zh-TW" dirty="0">
                <a:latin typeface="微軟正黑體" panose="020B0604030504040204" pitchFamily="34" charset="-120"/>
                <a:ea typeface="微軟正黑體" panose="020B0604030504040204" pitchFamily="34" charset="-120"/>
              </a:rPr>
              <a:t> is usually used to be the activation function in RNN</a:t>
            </a:r>
            <a:endParaRPr lang="zh-TW" altLang="en-US" dirty="0">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0158"/>
          <a:stretch/>
        </p:blipFill>
        <p:spPr>
          <a:xfrm>
            <a:off x="2143026" y="1301353"/>
            <a:ext cx="7904361" cy="4221702"/>
          </a:xfrm>
          <a:prstGeom prst="rect">
            <a:avLst/>
          </a:prstGeom>
        </p:spPr>
      </p:pic>
    </p:spTree>
    <p:extLst>
      <p:ext uri="{BB962C8B-B14F-4D97-AF65-F5344CB8AC3E}">
        <p14:creationId xmlns:p14="http://schemas.microsoft.com/office/powerpoint/2010/main" val="282473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a:t>Recurrent Neural 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8" name="內容版面配置區 7"/>
          <p:cNvSpPr txBox="1">
            <a:spLocks/>
          </p:cNvSpPr>
          <p:nvPr/>
        </p:nvSpPr>
        <p:spPr>
          <a:xfrm>
            <a:off x="1702718" y="1345094"/>
            <a:ext cx="10130106" cy="1443426"/>
          </a:xfrm>
          <a:prstGeom prst="rect">
            <a:avLst/>
          </a:prstGeom>
        </p:spPr>
        <p:txBody>
          <a:bodyPr>
            <a:normAutofit fontScale="70000" lnSpcReduction="20000"/>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dirty="0" smtClean="0">
                <a:latin typeface="微軟正黑體" panose="020B0604030504040204" pitchFamily="34" charset="-120"/>
                <a:ea typeface="微軟正黑體" panose="020B0604030504040204" pitchFamily="34" charset="-120"/>
              </a:rPr>
              <a:t>RNN </a:t>
            </a:r>
            <a:r>
              <a:rPr lang="zh-TW" altLang="en-US" dirty="0" smtClean="0">
                <a:latin typeface="微軟正黑體" panose="020B0604030504040204" pitchFamily="34" charset="-120"/>
                <a:ea typeface="微軟正黑體" panose="020B0604030504040204" pitchFamily="34" charset="-120"/>
              </a:rPr>
              <a:t>對 </a:t>
            </a:r>
            <a:r>
              <a:rPr lang="en-US" altLang="zh-TW" dirty="0" smtClean="0">
                <a:latin typeface="微軟正黑體" panose="020B0604030504040204" pitchFamily="34" charset="-120"/>
                <a:ea typeface="微軟正黑體" panose="020B0604030504040204" pitchFamily="34" charset="-120"/>
              </a:rPr>
              <a:t>short-term</a:t>
            </a:r>
            <a:r>
              <a:rPr lang="zh-TW" altLang="en-US" dirty="0" smtClean="0">
                <a:latin typeface="微軟正黑體" panose="020B0604030504040204" pitchFamily="34" charset="-120"/>
                <a:ea typeface="微軟正黑體" panose="020B0604030504040204" pitchFamily="34" charset="-120"/>
              </a:rPr>
              <a:t> 敏感</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RNN</a:t>
            </a:r>
            <a:r>
              <a:rPr lang="zh-TW" altLang="en-US" dirty="0" smtClean="0">
                <a:latin typeface="微軟正黑體" panose="020B0604030504040204" pitchFamily="34" charset="-120"/>
                <a:ea typeface="微軟正黑體" panose="020B0604030504040204" pitchFamily="34" charset="-120"/>
              </a:rPr>
              <a:t> 對 </a:t>
            </a:r>
            <a:r>
              <a:rPr lang="en-US" altLang="zh-TW" dirty="0" smtClean="0">
                <a:latin typeface="微軟正黑體" panose="020B0604030504040204" pitchFamily="34" charset="-120"/>
                <a:ea typeface="微軟正黑體" panose="020B0604030504040204" pitchFamily="34" charset="-120"/>
              </a:rPr>
              <a:t>long-term</a:t>
            </a:r>
            <a:r>
              <a:rPr lang="zh-TW" altLang="en-US" dirty="0" smtClean="0">
                <a:latin typeface="微軟正黑體" panose="020B0604030504040204" pitchFamily="34" charset="-120"/>
                <a:ea typeface="微軟正黑體" panose="020B0604030504040204" pitchFamily="34" charset="-120"/>
              </a:rPr>
              <a:t> 容易遺忘</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越前面的字越會遺忘</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這就是</a:t>
            </a:r>
            <a:r>
              <a:rPr lang="en-US" altLang="zh-TW" dirty="0" smtClean="0">
                <a:latin typeface="微軟正黑體" panose="020B0604030504040204" pitchFamily="34" charset="-120"/>
                <a:ea typeface="微軟正黑體" panose="020B0604030504040204" pitchFamily="34" charset="-120"/>
              </a:rPr>
              <a:t>RNN</a:t>
            </a:r>
            <a:r>
              <a:rPr lang="zh-TW" altLang="en-US" dirty="0" smtClean="0">
                <a:latin typeface="微軟正黑體" panose="020B0604030504040204" pitchFamily="34" charset="-120"/>
                <a:ea typeface="微軟正黑體" panose="020B0604030504040204" pitchFamily="34" charset="-120"/>
              </a:rPr>
              <a:t>的</a:t>
            </a:r>
            <a:r>
              <a:rPr lang="zh-TW" altLang="en-US" dirty="0" smtClean="0">
                <a:solidFill>
                  <a:srgbClr val="FF0000"/>
                </a:solidFill>
                <a:latin typeface="微軟正黑體" panose="020B0604030504040204" pitchFamily="34" charset="-120"/>
                <a:ea typeface="微軟正黑體" panose="020B0604030504040204" pitchFamily="34" charset="-120"/>
              </a:rPr>
              <a:t>梯度消失</a:t>
            </a:r>
            <a:r>
              <a:rPr lang="en-US" altLang="zh-TW"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2"/>
          <a:stretch>
            <a:fillRect/>
          </a:stretch>
        </p:blipFill>
        <p:spPr>
          <a:xfrm>
            <a:off x="2032516" y="3066603"/>
            <a:ext cx="6666632" cy="1514278"/>
          </a:xfrm>
          <a:prstGeom prst="rect">
            <a:avLst/>
          </a:prstGeom>
        </p:spPr>
      </p:pic>
      <p:sp>
        <p:nvSpPr>
          <p:cNvPr id="10" name="矩形 9"/>
          <p:cNvSpPr/>
          <p:nvPr/>
        </p:nvSpPr>
        <p:spPr>
          <a:xfrm>
            <a:off x="2032516" y="4989286"/>
            <a:ext cx="7951122" cy="1200173"/>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公式 </a:t>
            </a:r>
            <a:r>
              <a:rPr lang="en-US" altLang="zh-TW" dirty="0">
                <a:latin typeface="微軟正黑體" panose="020B0604030504040204" pitchFamily="34" charset="-120"/>
                <a:ea typeface="微軟正黑體" panose="020B0604030504040204" pitchFamily="34" charset="-120"/>
              </a:rPr>
              <a:t>h</a:t>
            </a:r>
            <a:r>
              <a:rPr lang="en-US" altLang="zh-TW" baseline="-25000" dirty="0">
                <a:latin typeface="微軟正黑體" panose="020B0604030504040204" pitchFamily="34" charset="-120"/>
                <a:ea typeface="微軟正黑體" panose="020B0604030504040204" pitchFamily="34" charset="-120"/>
              </a:rPr>
              <a:t>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對 </a:t>
            </a:r>
            <a:r>
              <a:rPr lang="en-US" altLang="zh-TW" dirty="0" err="1">
                <a:latin typeface="微軟正黑體" panose="020B0604030504040204" pitchFamily="34" charset="-120"/>
                <a:ea typeface="微軟正黑體" panose="020B0604030504040204" pitchFamily="34" charset="-120"/>
              </a:rPr>
              <a:t>h</a:t>
            </a:r>
            <a:r>
              <a:rPr lang="en-US" altLang="zh-TW" baseline="-25000" dirty="0" err="1">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的影響力為 </a:t>
            </a:r>
            <a:r>
              <a:rPr lang="en-US" altLang="zh-TW" dirty="0">
                <a:latin typeface="微軟正黑體" panose="020B0604030504040204" pitchFamily="34" charset="-120"/>
                <a:ea typeface="微軟正黑體" panose="020B0604030504040204" pitchFamily="34" charset="-120"/>
              </a:rPr>
              <a:t>w </a:t>
            </a:r>
            <a:r>
              <a:rPr lang="zh-TW" altLang="en-US" dirty="0">
                <a:latin typeface="微軟正黑體" panose="020B0604030504040204" pitchFamily="34" charset="-120"/>
                <a:ea typeface="微軟正黑體" panose="020B0604030504040204" pitchFamily="34" charset="-120"/>
              </a:rPr>
              <a:t>的 </a:t>
            </a:r>
            <a:r>
              <a:rPr lang="en-US" altLang="zh-TW" dirty="0">
                <a:latin typeface="微軟正黑體" panose="020B0604030504040204" pitchFamily="34" charset="-120"/>
                <a:ea typeface="微軟正黑體" panose="020B0604030504040204" pitchFamily="34" charset="-120"/>
              </a:rPr>
              <a:t>t </a:t>
            </a:r>
            <a:r>
              <a:rPr lang="zh-TW" altLang="en-US" dirty="0">
                <a:latin typeface="微軟正黑體" panose="020B0604030504040204" pitchFamily="34" charset="-120"/>
                <a:ea typeface="微軟正黑體" panose="020B0604030504040204" pitchFamily="34" charset="-120"/>
              </a:rPr>
              <a:t>次方，通常，</a:t>
            </a:r>
            <a:r>
              <a:rPr lang="en-US" altLang="zh-TW" dirty="0">
                <a:latin typeface="微軟正黑體" panose="020B0604030504040204" pitchFamily="34" charset="-120"/>
                <a:ea typeface="微軟正黑體" panose="020B0604030504040204" pitchFamily="34" charset="-120"/>
              </a:rPr>
              <a:t>w </a:t>
            </a:r>
            <a:r>
              <a:rPr lang="zh-TW" altLang="en-US" dirty="0">
                <a:latin typeface="微軟正黑體" panose="020B0604030504040204" pitchFamily="34" charset="-120"/>
                <a:ea typeface="微軟正黑體" panose="020B0604030504040204" pitchFamily="34" charset="-120"/>
              </a:rPr>
              <a:t>會小於 </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，離目標字越遠的字</a:t>
            </a:r>
            <a:r>
              <a:rPr lang="zh-TW" altLang="en-US" dirty="0">
                <a:latin typeface="微軟正黑體" panose="020B0604030504040204" pitchFamily="34" charset="-120"/>
                <a:ea typeface="微軟正黑體" panose="020B0604030504040204" pitchFamily="34" charset="-120"/>
              </a:rPr>
              <a:t>詞</a:t>
            </a:r>
            <a:r>
              <a:rPr lang="zh-TW" altLang="en-US" dirty="0">
                <a:latin typeface="微軟正黑體" panose="020B0604030504040204" pitchFamily="34" charset="-120"/>
                <a:ea typeface="微軟正黑體" panose="020B0604030504040204" pitchFamily="34" charset="-120"/>
              </a:rPr>
              <a:t>經過越多次傳遞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連乘</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影響力幾乎不見</a:t>
            </a:r>
            <a:r>
              <a:rPr lang="zh-TW" altLang="en-US" dirty="0" smtClean="0">
                <a:latin typeface="微軟正黑體" panose="020B0604030504040204" pitchFamily="34" charset="-120"/>
                <a:ea typeface="微軟正黑體" panose="020B0604030504040204" pitchFamily="34" charset="-120"/>
              </a:rPr>
              <a:t>了</a:t>
            </a:r>
            <a:r>
              <a:rPr lang="zh-TW" altLang="en-US"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4593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a:t>Long </a:t>
            </a:r>
            <a:r>
              <a:rPr lang="en-US" altLang="zh-TW" dirty="0" smtClean="0"/>
              <a:t>Short Term Memory</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5578140" y="1629594"/>
            <a:ext cx="6122602" cy="4154984"/>
          </a:xfrm>
          <a:prstGeom prst="rect">
            <a:avLst/>
          </a:prstGeom>
          <a:noFill/>
        </p:spPr>
        <p:txBody>
          <a:bodyPr wrap="square" rtlCol="0">
            <a:spAutoFit/>
          </a:bodyPr>
          <a:lstStyle/>
          <a:p>
            <a:pPr marL="342866" indent="-342866">
              <a:buAutoNum type="arabicPeriod"/>
            </a:pPr>
            <a:r>
              <a:rPr lang="zh-TW" altLang="en-US" dirty="0">
                <a:latin typeface="微軟正黑體" panose="020B0604030504040204" pitchFamily="34" charset="-120"/>
                <a:ea typeface="微軟正黑體" panose="020B0604030504040204" pitchFamily="34" charset="-120"/>
              </a:rPr>
              <a:t>純的 </a:t>
            </a:r>
            <a:r>
              <a:rPr lang="en-US" altLang="zh-TW" dirty="0" smtClean="0">
                <a:latin typeface="微軟正黑體" panose="020B0604030504040204" pitchFamily="34" charset="-120"/>
                <a:ea typeface="微軟正黑體" panose="020B0604030504040204" pitchFamily="34" charset="-120"/>
              </a:rPr>
              <a:t>input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(x</a:t>
            </a:r>
            <a:r>
              <a:rPr lang="en-US" altLang="zh-TW" baseline="-25000" dirty="0" smtClean="0">
                <a:latin typeface="微軟正黑體" panose="020B0604030504040204" pitchFamily="34" charset="-120"/>
                <a:ea typeface="微軟正黑體" panose="020B0604030504040204" pitchFamily="34" charset="-120"/>
              </a:rPr>
              <a:t>1</a:t>
            </a:r>
            <a:r>
              <a:rPr lang="en-US" altLang="zh-TW" dirty="0" smtClean="0">
                <a:latin typeface="微軟正黑體" panose="020B0604030504040204" pitchFamily="34" charset="-120"/>
                <a:ea typeface="微軟正黑體" panose="020B0604030504040204" pitchFamily="34" charset="-120"/>
              </a:rPr>
              <a:t>,x</a:t>
            </a:r>
            <a:r>
              <a:rPr lang="en-US" altLang="zh-TW" baseline="-25000" dirty="0" smtClean="0">
                <a:latin typeface="微軟正黑體" panose="020B0604030504040204" pitchFamily="34" charset="-120"/>
                <a:ea typeface="微軟正黑體" panose="020B0604030504040204" pitchFamily="34" charset="-120"/>
              </a:rPr>
              <a:t>2</a:t>
            </a:r>
            <a:r>
              <a:rPr lang="en-US" altLang="zh-TW"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x</a:t>
            </a:r>
            <a:r>
              <a:rPr lang="en-US" altLang="zh-TW" baseline="-25000" dirty="0" err="1" smtClean="0">
                <a:latin typeface="微軟正黑體" panose="020B0604030504040204" pitchFamily="34" charset="-120"/>
                <a:ea typeface="微軟正黑體" panose="020B0604030504040204" pitchFamily="34" charset="-120"/>
              </a:rPr>
              <a:t>n</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a:t>
            </a:r>
            <a:r>
              <a:rPr lang="zh-TW" altLang="en-US" dirty="0" smtClean="0">
                <a:latin typeface="微軟正黑體" panose="020B0604030504040204" pitchFamily="34" charset="-120"/>
                <a:ea typeface="微軟正黑體" panose="020B0604030504040204" pitchFamily="34" charset="-120"/>
              </a:rPr>
              <a:t>下三</a:t>
            </a:r>
            <a:r>
              <a:rPr lang="zh-TW" altLang="en-US" dirty="0">
                <a:latin typeface="微軟正黑體" panose="020B0604030504040204" pitchFamily="34" charset="-120"/>
                <a:ea typeface="微軟正黑體" panose="020B0604030504040204" pitchFamily="34" charset="-120"/>
              </a:rPr>
              <a:t>個</a:t>
            </a:r>
            <a:r>
              <a:rPr lang="en-US" altLang="zh-TW" dirty="0">
                <a:latin typeface="微軟正黑體" panose="020B0604030504040204" pitchFamily="34" charset="-120"/>
                <a:ea typeface="微軟正黑體" panose="020B0604030504040204" pitchFamily="34" charset="-120"/>
              </a:rPr>
              <a:t>gate</a:t>
            </a:r>
            <a:r>
              <a:rPr lang="zh-TW" altLang="en-US" dirty="0">
                <a:latin typeface="微軟正黑體" panose="020B0604030504040204" pitchFamily="34" charset="-120"/>
                <a:ea typeface="微軟正黑體" panose="020B0604030504040204" pitchFamily="34" charset="-120"/>
              </a:rPr>
              <a:t>會影響這個</a:t>
            </a:r>
            <a:r>
              <a:rPr lang="en-US" altLang="zh-TW" dirty="0">
                <a:latin typeface="微軟正黑體" panose="020B0604030504040204" pitchFamily="34" charset="-120"/>
                <a:ea typeface="微軟正黑體" panose="020B0604030504040204" pitchFamily="34" charset="-120"/>
              </a:rPr>
              <a:t>input</a:t>
            </a:r>
            <a:r>
              <a:rPr lang="zh-TW" altLang="en-US" dirty="0">
                <a:latin typeface="微軟正黑體" panose="020B0604030504040204" pitchFamily="34" charset="-120"/>
                <a:ea typeface="微軟正黑體" panose="020B0604030504040204" pitchFamily="34" charset="-120"/>
              </a:rPr>
              <a:t>能否被記住或作為輸出</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 Input gate</a:t>
            </a:r>
            <a:r>
              <a:rPr lang="zh-TW" altLang="en-US" dirty="0">
                <a:latin typeface="微軟正黑體" panose="020B0604030504040204" pitchFamily="34" charset="-120"/>
                <a:ea typeface="微軟正黑體" panose="020B0604030504040204" pitchFamily="34" charset="-120"/>
              </a:rPr>
              <a:t>，如果值為</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就擋住，不給進下</a:t>
            </a:r>
            <a:r>
              <a:rPr lang="zh-TW" altLang="en-US" dirty="0" smtClean="0">
                <a:latin typeface="微軟正黑體" panose="020B0604030504040204" pitchFamily="34" charset="-120"/>
                <a:ea typeface="微軟正黑體" panose="020B0604030504040204" pitchFamily="34" charset="-120"/>
              </a:rPr>
              <a:t>一層 </a:t>
            </a:r>
            <a:r>
              <a:rPr lang="en-US" altLang="zh-TW" dirty="0" smtClean="0">
                <a:latin typeface="微軟正黑體" panose="020B0604030504040204" pitchFamily="34" charset="-120"/>
                <a:ea typeface="微軟正黑體" panose="020B0604030504040204" pitchFamily="34" charset="-120"/>
              </a:rPr>
              <a:t>(by sigmoid)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Forget gate</a:t>
            </a:r>
            <a:r>
              <a:rPr lang="zh-TW" altLang="en-US" dirty="0">
                <a:latin typeface="微軟正黑體" panose="020B0604030504040204" pitchFamily="34" charset="-120"/>
                <a:ea typeface="微軟正黑體" panose="020B0604030504040204" pitchFamily="34" charset="-120"/>
              </a:rPr>
              <a:t>，如</a:t>
            </a:r>
            <a:r>
              <a:rPr lang="zh-TW" altLang="en-US" dirty="0">
                <a:latin typeface="微軟正黑體" panose="020B0604030504040204" pitchFamily="34" charset="-120"/>
                <a:ea typeface="微軟正黑體" panose="020B0604030504040204" pitchFamily="34" charset="-120"/>
              </a:rPr>
              <a:t>果</a:t>
            </a:r>
            <a:r>
              <a:rPr lang="zh-TW" altLang="en-US" dirty="0">
                <a:latin typeface="微軟正黑體" panose="020B0604030504040204" pitchFamily="34" charset="-120"/>
                <a:ea typeface="微軟正黑體" panose="020B0604030504040204" pitchFamily="34" charset="-120"/>
              </a:rPr>
              <a:t>值近似</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，就把</a:t>
            </a:r>
            <a:r>
              <a:rPr lang="zh-TW" altLang="en-US" dirty="0">
                <a:latin typeface="微軟正黑體" panose="020B0604030504040204" pitchFamily="34" charset="-120"/>
                <a:ea typeface="微軟正黑體" panose="020B0604030504040204" pitchFamily="34" charset="-120"/>
              </a:rPr>
              <a:t>區塊裡記住的值</a:t>
            </a:r>
            <a:r>
              <a:rPr lang="zh-TW" altLang="en-US" dirty="0" smtClean="0">
                <a:latin typeface="微軟正黑體" panose="020B0604030504040204" pitchFamily="34" charset="-120"/>
                <a:ea typeface="微軟正黑體" panose="020B0604030504040204" pitchFamily="34" charset="-120"/>
              </a:rPr>
              <a:t>忘掉</a:t>
            </a:r>
            <a:r>
              <a:rPr lang="en-US" altLang="zh-TW" dirty="0" smtClean="0">
                <a:latin typeface="微軟正黑體" panose="020B0604030504040204" pitchFamily="34" charset="-120"/>
                <a:ea typeface="微軟正黑體" panose="020B0604030504040204" pitchFamily="34" charset="-120"/>
              </a:rPr>
              <a:t>(by sigmoid)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4. </a:t>
            </a:r>
            <a:r>
              <a:rPr lang="en-US" altLang="zh-TW" dirty="0">
                <a:latin typeface="微軟正黑體" panose="020B0604030504040204" pitchFamily="34" charset="-120"/>
                <a:ea typeface="微軟正黑體" panose="020B0604030504040204" pitchFamily="34" charset="-120"/>
              </a:rPr>
              <a:t>Output gate</a:t>
            </a:r>
            <a:r>
              <a:rPr lang="zh-TW" altLang="en-US" dirty="0">
                <a:latin typeface="微軟正黑體" panose="020B0604030504040204" pitchFamily="34" charset="-120"/>
                <a:ea typeface="微軟正黑體" panose="020B0604030504040204" pitchFamily="34" charset="-120"/>
              </a:rPr>
              <a:t>，決定在區塊記憶中的</a:t>
            </a:r>
            <a:r>
              <a:rPr lang="en-US" altLang="zh-TW" dirty="0">
                <a:latin typeface="微軟正黑體" panose="020B0604030504040204" pitchFamily="34" charset="-120"/>
                <a:ea typeface="微軟正黑體" panose="020B0604030504040204" pitchFamily="34" charset="-120"/>
              </a:rPr>
              <a:t>input</a:t>
            </a:r>
            <a:r>
              <a:rPr lang="zh-TW" altLang="en-US" dirty="0">
                <a:latin typeface="微軟正黑體" panose="020B0604030504040204" pitchFamily="34" charset="-120"/>
                <a:ea typeface="微軟正黑體" panose="020B0604030504040204" pitchFamily="34" charset="-120"/>
              </a:rPr>
              <a:t>是否能</a:t>
            </a:r>
            <a:r>
              <a:rPr lang="zh-TW" altLang="en-US" dirty="0">
                <a:latin typeface="微軟正黑體" panose="020B0604030504040204" pitchFamily="34" charset="-120"/>
                <a:ea typeface="微軟正黑體" panose="020B0604030504040204" pitchFamily="34" charset="-120"/>
              </a:rPr>
              <a:t>輸出 </a:t>
            </a:r>
            <a:r>
              <a:rPr lang="en-US" altLang="zh-TW" dirty="0" smtClean="0">
                <a:latin typeface="微軟正黑體" panose="020B0604030504040204" pitchFamily="34" charset="-120"/>
                <a:ea typeface="微軟正黑體" panose="020B0604030504040204" pitchFamily="34" charset="-120"/>
              </a:rPr>
              <a:t>(by sigmoid</a:t>
            </a:r>
            <a:r>
              <a:rPr lang="en-US" altLang="zh-TW"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b="11978"/>
          <a:stretch/>
        </p:blipFill>
        <p:spPr>
          <a:xfrm>
            <a:off x="334566" y="2446675"/>
            <a:ext cx="5114973" cy="2520280"/>
          </a:xfrm>
          <a:prstGeom prst="rect">
            <a:avLst/>
          </a:prstGeom>
        </p:spPr>
      </p:pic>
    </p:spTree>
    <p:extLst>
      <p:ext uri="{BB962C8B-B14F-4D97-AF65-F5344CB8AC3E}">
        <p14:creationId xmlns:p14="http://schemas.microsoft.com/office/powerpoint/2010/main" val="3519747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a:t>Long </a:t>
            </a:r>
            <a:r>
              <a:rPr lang="en-US" altLang="zh-TW" dirty="0" smtClean="0"/>
              <a:t>Short Term Memory</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rotWithShape="1">
          <a:blip r:embed="rId2"/>
          <a:srcRect b="5145"/>
          <a:stretch/>
        </p:blipFill>
        <p:spPr>
          <a:xfrm>
            <a:off x="2278782" y="1621277"/>
            <a:ext cx="8066625" cy="4263067"/>
          </a:xfrm>
          <a:prstGeom prst="rect">
            <a:avLst/>
          </a:prstGeom>
        </p:spPr>
      </p:pic>
    </p:spTree>
    <p:extLst>
      <p:ext uri="{BB962C8B-B14F-4D97-AF65-F5344CB8AC3E}">
        <p14:creationId xmlns:p14="http://schemas.microsoft.com/office/powerpoint/2010/main" val="4236301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smtClean="0"/>
              <a:t>Vanishing</a:t>
            </a:r>
            <a:r>
              <a:rPr lang="en-US" altLang="zh-TW" dirty="0" smtClean="0"/>
              <a:t>/Exploding</a:t>
            </a:r>
            <a:r>
              <a:rPr lang="en-US" altLang="zh-TW" dirty="0"/>
              <a:t> </a:t>
            </a:r>
            <a:r>
              <a:rPr lang="en-US" dirty="0" smtClean="0"/>
              <a:t> </a:t>
            </a:r>
            <a:r>
              <a:rPr lang="en-US" altLang="zh-TW" dirty="0" smtClean="0"/>
              <a:t>G</a:t>
            </a:r>
            <a:r>
              <a:rPr lang="en-US" dirty="0" smtClean="0"/>
              <a:t>radient </a:t>
            </a:r>
            <a:r>
              <a:rPr lang="en-US" altLang="zh-TW" dirty="0" smtClean="0"/>
              <a:t>P</a:t>
            </a:r>
            <a:r>
              <a:rPr lang="en-US" dirty="0" smtClean="0"/>
              <a:t>roblem</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1571807" y="1400389"/>
            <a:ext cx="4235367" cy="4504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6090003" y="1373463"/>
            <a:ext cx="6092825" cy="2462213"/>
          </a:xfrm>
          <a:prstGeom prst="rect">
            <a:avLst/>
          </a:prstGeom>
        </p:spPr>
        <p:txBody>
          <a:bodyPr>
            <a:spAutoFit/>
          </a:bodyPr>
          <a:lstStyle/>
          <a:p>
            <a:pPr marL="285750" indent="-285750">
              <a:buFont typeface="Arial" panose="020B0604020202020204" pitchFamily="34" charset="0"/>
              <a:buChar char="•"/>
            </a:pPr>
            <a:r>
              <a:rPr lang="en-US" altLang="zh-TW" sz="1400" b="1" dirty="0" smtClean="0">
                <a:latin typeface="微軟正黑體" panose="020B0604030504040204" pitchFamily="34" charset="-120"/>
                <a:ea typeface="微軟正黑體" panose="020B0604030504040204" pitchFamily="34" charset="-120"/>
              </a:rPr>
              <a:t>CNN </a:t>
            </a:r>
            <a:r>
              <a:rPr lang="zh-TW" altLang="en-US" sz="1400" b="1" dirty="0" smtClean="0">
                <a:latin typeface="微軟正黑體" panose="020B0604030504040204" pitchFamily="34" charset="-120"/>
                <a:ea typeface="微軟正黑體" panose="020B0604030504040204" pitchFamily="34" charset="-120"/>
              </a:rPr>
              <a:t>用 </a:t>
            </a:r>
            <a:r>
              <a:rPr lang="en-US" altLang="zh-TW" sz="1400" b="1" dirty="0" err="1" smtClean="0">
                <a:latin typeface="微軟正黑體" panose="020B0604030504040204" pitchFamily="34" charset="-120"/>
                <a:ea typeface="微軟正黑體" panose="020B0604030504040204" pitchFamily="34" charset="-120"/>
              </a:rPr>
              <a:t>ReLU</a:t>
            </a:r>
            <a:endParaRPr lang="zh-TW" altLang="en-US" sz="1400" b="1" dirty="0">
              <a:latin typeface="微軟正黑體" panose="020B0604030504040204" pitchFamily="34" charset="-120"/>
              <a:ea typeface="微軟正黑體" panose="020B0604030504040204" pitchFamily="34" charset="-120"/>
            </a:endParaRPr>
          </a:p>
          <a:p>
            <a:endParaRPr lang="zh-TW" altLang="en-US" sz="1400" dirty="0" smtClean="0">
              <a:latin typeface="微軟正黑體" panose="020B0604030504040204" pitchFamily="34" charset="-120"/>
              <a:ea typeface="微軟正黑體" panose="020B0604030504040204" pitchFamily="34" charset="-120"/>
            </a:endParaRPr>
          </a:p>
          <a:p>
            <a:pPr lvl="1" algn="just"/>
            <a:r>
              <a:rPr lang="en-US" altLang="zh-TW" sz="1400" i="1" dirty="0" smtClean="0">
                <a:latin typeface="微軟正黑體" panose="020B0604030504040204" pitchFamily="34" charset="-120"/>
                <a:ea typeface="微軟正黑體" panose="020B0604030504040204" pitchFamily="34" charset="-120"/>
              </a:rPr>
              <a:t>Sigmoid</a:t>
            </a:r>
            <a:r>
              <a:rPr lang="zh-TW" altLang="en-US" sz="1400" i="1" dirty="0" smtClean="0">
                <a:latin typeface="微軟正黑體" panose="020B0604030504040204" pitchFamily="34" charset="-120"/>
                <a:ea typeface="微軟正黑體" panose="020B0604030504040204" pitchFamily="34" charset="-120"/>
              </a:rPr>
              <a:t>微分後的值域是</a:t>
            </a:r>
            <a:r>
              <a:rPr lang="en-US" altLang="zh-TW" sz="1400" i="1" dirty="0" smtClean="0">
                <a:latin typeface="微軟正黑體" panose="020B0604030504040204" pitchFamily="34" charset="-120"/>
                <a:ea typeface="微軟正黑體" panose="020B0604030504040204" pitchFamily="34" charset="-120"/>
              </a:rPr>
              <a:t>[0~0.25]</a:t>
            </a:r>
            <a:r>
              <a:rPr lang="zh-TW" altLang="en-US" sz="1400" i="1" dirty="0" smtClean="0">
                <a:latin typeface="微軟正黑體" panose="020B0604030504040204" pitchFamily="34" charset="-120"/>
                <a:ea typeface="微軟正黑體" panose="020B0604030504040204" pitchFamily="34" charset="-120"/>
              </a:rPr>
              <a:t> ； </a:t>
            </a:r>
            <a:r>
              <a:rPr lang="en-US" altLang="zh-TW" sz="1400" i="1" dirty="0" err="1" smtClean="0">
                <a:latin typeface="微軟正黑體" panose="020B0604030504040204" pitchFamily="34" charset="-120"/>
                <a:ea typeface="微軟正黑體" panose="020B0604030504040204" pitchFamily="34" charset="-120"/>
              </a:rPr>
              <a:t>tanh</a:t>
            </a:r>
            <a:r>
              <a:rPr lang="zh-TW" altLang="en-US" sz="1400" i="1" dirty="0" smtClean="0">
                <a:latin typeface="微軟正黑體" panose="020B0604030504040204" pitchFamily="34" charset="-120"/>
                <a:ea typeface="微軟正黑體" panose="020B0604030504040204" pitchFamily="34" charset="-120"/>
              </a:rPr>
              <a:t>微分後的值域是</a:t>
            </a:r>
            <a:r>
              <a:rPr lang="en-US" altLang="zh-TW" sz="1400" i="1" dirty="0" smtClean="0">
                <a:latin typeface="微軟正黑體" panose="020B0604030504040204" pitchFamily="34" charset="-120"/>
                <a:ea typeface="微軟正黑體" panose="020B0604030504040204" pitchFamily="34" charset="-120"/>
              </a:rPr>
              <a:t>[0~1]</a:t>
            </a:r>
            <a:r>
              <a:rPr lang="zh-TW" altLang="en-US" sz="1400" i="1" dirty="0" smtClean="0">
                <a:latin typeface="微軟正黑體" panose="020B0604030504040204" pitchFamily="34" charset="-120"/>
                <a:ea typeface="微軟正黑體" panose="020B0604030504040204" pitchFamily="34" charset="-120"/>
              </a:rPr>
              <a:t> ； </a:t>
            </a:r>
            <a:r>
              <a:rPr lang="en-US" altLang="zh-TW" sz="1400" i="1" dirty="0" err="1" smtClean="0">
                <a:latin typeface="微軟正黑體" panose="020B0604030504040204" pitchFamily="34" charset="-120"/>
                <a:ea typeface="微軟正黑體" panose="020B0604030504040204" pitchFamily="34" charset="-120"/>
              </a:rPr>
              <a:t>ReLU</a:t>
            </a:r>
            <a:r>
              <a:rPr lang="zh-TW" altLang="en-US" sz="1400" i="1" dirty="0" smtClean="0">
                <a:latin typeface="微軟正黑體" panose="020B0604030504040204" pitchFamily="34" charset="-120"/>
                <a:ea typeface="微軟正黑體" panose="020B0604030504040204" pitchFamily="34" charset="-120"/>
              </a:rPr>
              <a:t>微分後的值域為</a:t>
            </a:r>
            <a:r>
              <a:rPr lang="en-US" altLang="zh-TW" sz="1400" i="1" dirty="0" smtClean="0">
                <a:latin typeface="微軟正黑體" panose="020B0604030504040204" pitchFamily="34" charset="-120"/>
                <a:ea typeface="微軟正黑體" panose="020B0604030504040204" pitchFamily="34" charset="-120"/>
              </a:rPr>
              <a:t>[0</a:t>
            </a:r>
            <a:r>
              <a:rPr lang="zh-TW" altLang="en-US" sz="1400" i="1" dirty="0">
                <a:latin typeface="微軟正黑體" panose="020B0604030504040204" pitchFamily="34" charset="-120"/>
                <a:ea typeface="微軟正黑體" panose="020B0604030504040204" pitchFamily="34" charset="-120"/>
              </a:rPr>
              <a:t> </a:t>
            </a:r>
            <a:r>
              <a:rPr lang="en-US" altLang="zh-TW" sz="1400" i="1" dirty="0" smtClean="0">
                <a:latin typeface="微軟正黑體" panose="020B0604030504040204" pitchFamily="34" charset="-120"/>
                <a:ea typeface="微軟正黑體" panose="020B0604030504040204" pitchFamily="34" charset="-120"/>
              </a:rPr>
              <a:t>or </a:t>
            </a:r>
            <a:r>
              <a:rPr lang="en-US" altLang="zh-TW" sz="1400" i="1" dirty="0" smtClean="0">
                <a:latin typeface="微軟正黑體" panose="020B0604030504040204" pitchFamily="34" charset="-120"/>
                <a:ea typeface="微軟正黑體" panose="020B0604030504040204" pitchFamily="34" charset="-120"/>
              </a:rPr>
              <a:t>1]</a:t>
            </a:r>
            <a:r>
              <a:rPr lang="zh-TW" altLang="en-US" sz="1400" i="1" dirty="0" smtClean="0">
                <a:latin typeface="微軟正黑體" panose="020B0604030504040204" pitchFamily="34" charset="-120"/>
                <a:ea typeface="微軟正黑體" panose="020B0604030504040204" pitchFamily="34" charset="-120"/>
              </a:rPr>
              <a:t>。</a:t>
            </a:r>
          </a:p>
          <a:p>
            <a:endParaRPr lang="zh-TW" altLang="en-US" sz="1400" dirty="0" smtClean="0">
              <a:latin typeface="微軟正黑體" panose="020B0604030504040204" pitchFamily="34" charset="-120"/>
              <a:ea typeface="微軟正黑體" panose="020B0604030504040204" pitchFamily="34" charset="-120"/>
            </a:endParaRPr>
          </a:p>
          <a:p>
            <a:pPr marL="342900" indent="-342900" algn="just">
              <a:buFont typeface="+mj-lt"/>
              <a:buAutoNum type="arabicPeriod"/>
            </a:pPr>
            <a:r>
              <a:rPr lang="zh-TW" altLang="en-US" sz="1400" dirty="0">
                <a:latin typeface="微軟正黑體" panose="020B0604030504040204" pitchFamily="34" charset="-120"/>
                <a:ea typeface="微軟正黑體" panose="020B0604030504040204" pitchFamily="34" charset="-120"/>
              </a:rPr>
              <a:t>若</a:t>
            </a:r>
            <a:r>
              <a:rPr lang="en-US" altLang="zh-TW" sz="1400" dirty="0" smtClean="0">
                <a:latin typeface="微軟正黑體" panose="020B0604030504040204" pitchFamily="34" charset="-120"/>
                <a:ea typeface="微軟正黑體" panose="020B0604030504040204" pitchFamily="34" charset="-120"/>
              </a:rPr>
              <a:t>CNN</a:t>
            </a:r>
            <a:r>
              <a:rPr lang="zh-TW" altLang="en-US" sz="1400" dirty="0" smtClean="0">
                <a:latin typeface="微軟正黑體" panose="020B0604030504040204" pitchFamily="34" charset="-120"/>
                <a:ea typeface="微軟正黑體" panose="020B0604030504040204" pitchFamily="34" charset="-120"/>
              </a:rPr>
              <a:t>每</a:t>
            </a:r>
            <a:r>
              <a:rPr lang="zh-TW" altLang="en-US" sz="1400" dirty="0" smtClean="0">
                <a:latin typeface="微軟正黑體" panose="020B0604030504040204" pitchFamily="34" charset="-120"/>
                <a:ea typeface="微軟正黑體" panose="020B0604030504040204" pitchFamily="34" charset="-120"/>
              </a:rPr>
              <a:t>層</a:t>
            </a:r>
            <a:r>
              <a:rPr lang="zh-TW" altLang="en-US" sz="1400" dirty="0">
                <a:latin typeface="微軟正黑體" panose="020B0604030504040204" pitchFamily="34" charset="-120"/>
                <a:ea typeface="微軟正黑體" panose="020B0604030504040204" pitchFamily="34" charset="-120"/>
              </a:rPr>
              <a:t>都使用</a:t>
            </a:r>
            <a:r>
              <a:rPr lang="en-US" altLang="zh-TW" sz="1400" dirty="0">
                <a:latin typeface="微軟正黑體" panose="020B0604030504040204" pitchFamily="34" charset="-120"/>
                <a:ea typeface="微軟正黑體" panose="020B0604030504040204" pitchFamily="34" charset="-120"/>
              </a:rPr>
              <a:t>sigmoid</a:t>
            </a:r>
            <a:r>
              <a:rPr lang="zh-TW" altLang="en-US" sz="1400" dirty="0">
                <a:latin typeface="微軟正黑體" panose="020B0604030504040204" pitchFamily="34" charset="-120"/>
                <a:ea typeface="微軟正黑體" panose="020B0604030504040204" pitchFamily="34" charset="-120"/>
              </a:rPr>
              <a:t>，小於</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的</a:t>
            </a:r>
            <a:r>
              <a:rPr lang="zh-TW" altLang="en-US" sz="1400" dirty="0" smtClean="0">
                <a:latin typeface="微軟正黑體" panose="020B0604030504040204" pitchFamily="34" charset="-120"/>
                <a:ea typeface="微軟正黑體" panose="020B0604030504040204" pitchFamily="34" charset="-120"/>
              </a:rPr>
              <a:t>導</a:t>
            </a:r>
            <a:r>
              <a:rPr lang="zh-TW" altLang="en-US" sz="1400" dirty="0">
                <a:latin typeface="微軟正黑體" panose="020B0604030504040204" pitchFamily="34" charset="-120"/>
                <a:ea typeface="微軟正黑體" panose="020B0604030504040204" pitchFamily="34" charset="-120"/>
              </a:rPr>
              <a:t>函</a:t>
            </a:r>
            <a:r>
              <a:rPr lang="zh-TW" altLang="en-US" sz="1400" dirty="0" smtClean="0">
                <a:latin typeface="微軟正黑體" panose="020B0604030504040204" pitchFamily="34" charset="-120"/>
                <a:ea typeface="微軟正黑體" panose="020B0604030504040204" pitchFamily="34" charset="-120"/>
              </a:rPr>
              <a:t>數</a:t>
            </a:r>
            <a:r>
              <a:rPr lang="zh-TW" altLang="en-US" sz="1400" dirty="0">
                <a:latin typeface="微軟正黑體" panose="020B0604030504040204" pitchFamily="34" charset="-120"/>
                <a:ea typeface="微軟正黑體" panose="020B0604030504040204" pitchFamily="34" charset="-120"/>
              </a:rPr>
              <a:t>的多次連乘</a:t>
            </a:r>
            <a:r>
              <a:rPr lang="zh-TW" altLang="en-US" sz="1400" dirty="0" smtClean="0">
                <a:latin typeface="微軟正黑體" panose="020B0604030504040204" pitchFamily="34" charset="-120"/>
                <a:ea typeface="微軟正黑體" panose="020B0604030504040204" pitchFamily="34" charset="-120"/>
              </a:rPr>
              <a:t>引發</a:t>
            </a:r>
            <a:r>
              <a:rPr lang="zh-TW" altLang="en-US" sz="1400" dirty="0" smtClean="0">
                <a:solidFill>
                  <a:srgbClr val="FF0000"/>
                </a:solidFill>
                <a:latin typeface="微軟正黑體" panose="020B0604030504040204" pitchFamily="34" charset="-120"/>
                <a:ea typeface="微軟正黑體" panose="020B0604030504040204" pitchFamily="34" charset="-120"/>
              </a:rPr>
              <a:t>梯度消失</a:t>
            </a:r>
            <a:r>
              <a:rPr lang="zh-TW" altLang="en-US" sz="1400" dirty="0" smtClean="0">
                <a:latin typeface="微軟正黑體" panose="020B0604030504040204" pitchFamily="34" charset="-120"/>
                <a:ea typeface="微軟正黑體" panose="020B0604030504040204" pitchFamily="34" charset="-120"/>
              </a:rPr>
              <a:t>。</a:t>
            </a:r>
            <a:endParaRPr lang="en-US" altLang="zh-TW" sz="1400" dirty="0" smtClean="0">
              <a:latin typeface="微軟正黑體" panose="020B0604030504040204" pitchFamily="34" charset="-120"/>
              <a:ea typeface="微軟正黑體" panose="020B0604030504040204" pitchFamily="34" charset="-120"/>
            </a:endParaRPr>
          </a:p>
          <a:p>
            <a:pPr marL="342900" indent="-342900" algn="just">
              <a:buFont typeface="+mj-lt"/>
              <a:buAutoNum type="arabicPeriod"/>
            </a:pPr>
            <a:r>
              <a:rPr lang="en-US" altLang="zh-TW" sz="1400" dirty="0" err="1" smtClean="0">
                <a:latin typeface="微軟正黑體" panose="020B0604030504040204" pitchFamily="34" charset="-120"/>
                <a:ea typeface="微軟正黑體" panose="020B0604030504040204" pitchFamily="34" charset="-120"/>
              </a:rPr>
              <a:t>tanh</a:t>
            </a:r>
            <a:r>
              <a:rPr lang="zh-TW" altLang="en-US" sz="1400" dirty="0">
                <a:latin typeface="微軟正黑體" panose="020B0604030504040204" pitchFamily="34" charset="-120"/>
                <a:ea typeface="微軟正黑體" panose="020B0604030504040204" pitchFamily="34" charset="-120"/>
              </a:rPr>
              <a:t>的</a:t>
            </a:r>
            <a:r>
              <a:rPr lang="zh-TW" altLang="en-US" sz="1400" dirty="0" smtClean="0">
                <a:latin typeface="微軟正黑體" panose="020B0604030504040204" pitchFamily="34" charset="-120"/>
                <a:ea typeface="微軟正黑體" panose="020B0604030504040204" pitchFamily="34" charset="-120"/>
              </a:rPr>
              <a:t>導函數</a:t>
            </a:r>
            <a:r>
              <a:rPr lang="zh-TW" altLang="en-US" sz="1400" dirty="0">
                <a:latin typeface="微軟正黑體" panose="020B0604030504040204" pitchFamily="34" charset="-120"/>
                <a:ea typeface="微軟正黑體" panose="020B0604030504040204" pitchFamily="34" charset="-120"/>
              </a:rPr>
              <a:t>雖然可以達到</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，但在邊緣</a:t>
            </a:r>
            <a:r>
              <a:rPr lang="zh-TW" altLang="en-US" sz="1400" dirty="0" smtClean="0">
                <a:latin typeface="微軟正黑體" panose="020B0604030504040204" pitchFamily="34" charset="-120"/>
                <a:ea typeface="微軟正黑體" panose="020B0604030504040204" pitchFamily="34" charset="-120"/>
              </a:rPr>
              <a:t>仍然會有</a:t>
            </a:r>
            <a:r>
              <a:rPr lang="zh-TW" altLang="en-US" sz="1400" dirty="0" smtClean="0">
                <a:solidFill>
                  <a:srgbClr val="FF0000"/>
                </a:solidFill>
                <a:latin typeface="微軟正黑體" panose="020B0604030504040204" pitchFamily="34" charset="-120"/>
                <a:ea typeface="微軟正黑體" panose="020B0604030504040204" pitchFamily="34" charset="-120"/>
              </a:rPr>
              <a:t>梯度消失</a:t>
            </a:r>
            <a:r>
              <a:rPr lang="zh-TW" altLang="en-US" sz="1400" dirty="0" smtClean="0">
                <a:latin typeface="微軟正黑體" panose="020B0604030504040204" pitchFamily="34" charset="-120"/>
                <a:ea typeface="微軟正黑體" panose="020B0604030504040204" pitchFamily="34" charset="-120"/>
              </a:rPr>
              <a:t>的</a:t>
            </a:r>
            <a:r>
              <a:rPr lang="zh-TW" altLang="en-US" sz="1400" dirty="0">
                <a:latin typeface="微軟正黑體" panose="020B0604030504040204" pitchFamily="34" charset="-120"/>
                <a:ea typeface="微軟正黑體" panose="020B0604030504040204" pitchFamily="34" charset="-120"/>
              </a:rPr>
              <a:t>問題出現</a:t>
            </a:r>
            <a:r>
              <a:rPr lang="zh-TW" altLang="en-US" sz="1400" dirty="0" smtClean="0">
                <a:latin typeface="微軟正黑體" panose="020B0604030504040204" pitchFamily="34" charset="-120"/>
                <a:ea typeface="微軟正黑體" panose="020B0604030504040204" pitchFamily="34" charset="-120"/>
              </a:rPr>
              <a:t>。相較 </a:t>
            </a:r>
            <a:r>
              <a:rPr lang="en-US" altLang="zh-TW" sz="1400" dirty="0" smtClean="0">
                <a:latin typeface="微軟正黑體" panose="020B0604030504040204" pitchFamily="34" charset="-120"/>
                <a:ea typeface="微軟正黑體" panose="020B0604030504040204" pitchFamily="34" charset="-120"/>
              </a:rPr>
              <a:t>sigmoid</a:t>
            </a:r>
            <a:r>
              <a:rPr lang="zh-TW" altLang="en-US" sz="1400" dirty="0" smtClean="0">
                <a:latin typeface="微軟正黑體" panose="020B0604030504040204" pitchFamily="34" charset="-120"/>
                <a:ea typeface="微軟正黑體" panose="020B0604030504040204" pitchFamily="34" charset="-120"/>
              </a:rPr>
              <a:t>，</a:t>
            </a:r>
            <a:r>
              <a:rPr lang="en-US" altLang="zh-TW" sz="1400" dirty="0" err="1" smtClean="0">
                <a:latin typeface="微軟正黑體" panose="020B0604030504040204" pitchFamily="34" charset="-120"/>
                <a:ea typeface="微軟正黑體" panose="020B0604030504040204" pitchFamily="34" charset="-120"/>
              </a:rPr>
              <a:t>tanh</a:t>
            </a:r>
            <a:r>
              <a:rPr lang="zh-TW" altLang="en-US" sz="1400" dirty="0">
                <a:latin typeface="微軟正黑體" panose="020B0604030504040204" pitchFamily="34" charset="-120"/>
                <a:ea typeface="微軟正黑體" panose="020B0604030504040204" pitchFamily="34" charset="-120"/>
              </a:rPr>
              <a:t>在一定程度上減輕</a:t>
            </a:r>
            <a:r>
              <a:rPr lang="zh-TW" altLang="en-US" sz="1400" dirty="0" smtClean="0">
                <a:latin typeface="微軟正黑體" panose="020B0604030504040204" pitchFamily="34" charset="-120"/>
                <a:ea typeface="微軟正黑體" panose="020B0604030504040204" pitchFamily="34" charset="-120"/>
              </a:rPr>
              <a:t>了梯</a:t>
            </a:r>
            <a:r>
              <a:rPr lang="zh-TW" altLang="en-US" sz="1400" dirty="0">
                <a:latin typeface="微軟正黑體" panose="020B0604030504040204" pitchFamily="34" charset="-120"/>
                <a:ea typeface="微軟正黑體" panose="020B0604030504040204" pitchFamily="34" charset="-120"/>
              </a:rPr>
              <a:t>度</a:t>
            </a:r>
            <a:r>
              <a:rPr lang="zh-TW" altLang="en-US" sz="1400" dirty="0" smtClean="0">
                <a:latin typeface="微軟正黑體" panose="020B0604030504040204" pitchFamily="34" charset="-120"/>
                <a:ea typeface="微軟正黑體" panose="020B0604030504040204" pitchFamily="34" charset="-120"/>
              </a:rPr>
              <a:t>消失。</a:t>
            </a:r>
            <a:endParaRPr lang="en-US" altLang="zh-TW" sz="1400" dirty="0" smtClean="0">
              <a:latin typeface="微軟正黑體" panose="020B0604030504040204" pitchFamily="34" charset="-120"/>
              <a:ea typeface="微軟正黑體" panose="020B0604030504040204" pitchFamily="34" charset="-120"/>
            </a:endParaRPr>
          </a:p>
          <a:p>
            <a:pPr marL="342900" indent="-342900" algn="just">
              <a:buFont typeface="+mj-lt"/>
              <a:buAutoNum type="arabicPeriod"/>
            </a:pPr>
            <a:r>
              <a:rPr lang="en-US" altLang="zh-TW" sz="1400" dirty="0" err="1" smtClean="0">
                <a:latin typeface="微軟正黑體" panose="020B0604030504040204" pitchFamily="34" charset="-120"/>
                <a:ea typeface="微軟正黑體" panose="020B0604030504040204" pitchFamily="34" charset="-120"/>
              </a:rPr>
              <a:t>ReLU</a:t>
            </a:r>
            <a:r>
              <a:rPr lang="zh-TW" altLang="en-US" sz="1400" dirty="0" smtClean="0">
                <a:latin typeface="微軟正黑體" panose="020B0604030504040204" pitchFamily="34" charset="-120"/>
                <a:ea typeface="微軟正黑體" panose="020B0604030504040204" pitchFamily="34" charset="-120"/>
              </a:rPr>
              <a:t>的右</a:t>
            </a:r>
            <a:r>
              <a:rPr lang="zh-TW" altLang="en-US" sz="1400" dirty="0" smtClean="0">
                <a:latin typeface="微軟正黑體" panose="020B0604030504040204" pitchFamily="34" charset="-120"/>
                <a:ea typeface="微軟正黑體" panose="020B0604030504040204" pitchFamily="34" charset="-120"/>
              </a:rPr>
              <a:t>半區沒有</a:t>
            </a:r>
            <a:r>
              <a:rPr lang="zh-TW" altLang="en-US" sz="1400" dirty="0" smtClean="0">
                <a:latin typeface="微軟正黑體" panose="020B0604030504040204" pitchFamily="34" charset="-120"/>
                <a:ea typeface="微軟正黑體" panose="020B0604030504040204" pitchFamily="34" charset="-120"/>
              </a:rPr>
              <a:t>梯</a:t>
            </a:r>
            <a:r>
              <a:rPr lang="zh-TW" altLang="en-US" sz="1400" dirty="0">
                <a:latin typeface="微軟正黑體" panose="020B0604030504040204" pitchFamily="34" charset="-120"/>
                <a:ea typeface="微軟正黑體" panose="020B0604030504040204" pitchFamily="34" charset="-120"/>
              </a:rPr>
              <a:t>度</a:t>
            </a:r>
            <a:r>
              <a:rPr lang="zh-TW" altLang="en-US" sz="1400" dirty="0" smtClean="0">
                <a:latin typeface="微軟正黑體" panose="020B0604030504040204" pitchFamily="34" charset="-120"/>
                <a:ea typeface="微軟正黑體" panose="020B0604030504040204" pitchFamily="34" charset="-120"/>
              </a:rPr>
              <a:t>消失，</a:t>
            </a:r>
            <a:r>
              <a:rPr lang="zh-TW" altLang="en-US" sz="1400" dirty="0" smtClean="0">
                <a:latin typeface="微軟正黑體" panose="020B0604030504040204" pitchFamily="34" charset="-120"/>
                <a:ea typeface="微軟正黑體" panose="020B0604030504040204" pitchFamily="34" charset="-120"/>
              </a:rPr>
              <a:t>但</a:t>
            </a:r>
            <a:r>
              <a:rPr lang="zh-TW" altLang="en-US" sz="1400" dirty="0">
                <a:latin typeface="微軟正黑體" panose="020B0604030504040204" pitchFamily="34" charset="-120"/>
                <a:ea typeface="微軟正黑體" panose="020B0604030504040204" pitchFamily="34" charset="-120"/>
              </a:rPr>
              <a:t>左</a:t>
            </a:r>
            <a:r>
              <a:rPr lang="zh-TW" altLang="en-US" sz="1400" dirty="0" smtClean="0">
                <a:latin typeface="微軟正黑體" panose="020B0604030504040204" pitchFamily="34" charset="-120"/>
                <a:ea typeface="微軟正黑體" panose="020B0604030504040204" pitchFamily="34" charset="-120"/>
              </a:rPr>
              <a:t>半</a:t>
            </a:r>
            <a:r>
              <a:rPr lang="zh-TW" altLang="en-US" sz="1400" dirty="0">
                <a:latin typeface="微軟正黑體" panose="020B0604030504040204" pitchFamily="34" charset="-120"/>
                <a:ea typeface="微軟正黑體" panose="020B0604030504040204" pitchFamily="34" charset="-120"/>
              </a:rPr>
              <a:t>區</a:t>
            </a:r>
            <a:r>
              <a:rPr lang="zh-TW" altLang="en-US" sz="1400" dirty="0" smtClean="0">
                <a:latin typeface="微軟正黑體" panose="020B0604030504040204" pitchFamily="34" charset="-120"/>
                <a:ea typeface="微軟正黑體" panose="020B0604030504040204" pitchFamily="34" charset="-120"/>
              </a:rPr>
              <a:t>存在</a:t>
            </a:r>
            <a:r>
              <a:rPr lang="zh-TW" altLang="en-US" sz="1400" dirty="0" smtClean="0">
                <a:solidFill>
                  <a:srgbClr val="FF0000"/>
                </a:solidFill>
                <a:latin typeface="微軟正黑體" panose="020B0604030504040204" pitchFamily="34" charset="-120"/>
                <a:ea typeface="微軟正黑體" panose="020B0604030504040204" pitchFamily="34" charset="-120"/>
              </a:rPr>
              <a:t>梯</a:t>
            </a:r>
            <a:r>
              <a:rPr lang="zh-TW" altLang="en-US" sz="1400" dirty="0">
                <a:solidFill>
                  <a:srgbClr val="FF0000"/>
                </a:solidFill>
                <a:latin typeface="微軟正黑體" panose="020B0604030504040204" pitchFamily="34" charset="-120"/>
                <a:ea typeface="微軟正黑體" panose="020B0604030504040204" pitchFamily="34" charset="-120"/>
              </a:rPr>
              <a:t>度</a:t>
            </a:r>
            <a:r>
              <a:rPr lang="zh-TW" altLang="en-US" sz="1400" dirty="0" smtClean="0">
                <a:solidFill>
                  <a:srgbClr val="FF0000"/>
                </a:solidFill>
                <a:latin typeface="微軟正黑體" panose="020B0604030504040204" pitchFamily="34" charset="-120"/>
                <a:ea typeface="微軟正黑體" panose="020B0604030504040204" pitchFamily="34" charset="-120"/>
              </a:rPr>
              <a:t>消失</a:t>
            </a:r>
            <a:r>
              <a:rPr lang="zh-TW" altLang="en-US" sz="1400" dirty="0" smtClean="0">
                <a:latin typeface="微軟正黑體" panose="020B0604030504040204" pitchFamily="34" charset="-120"/>
                <a:ea typeface="微軟正黑體" panose="020B0604030504040204" pitchFamily="34" charset="-120"/>
              </a:rPr>
              <a:t>，但</a:t>
            </a:r>
            <a:r>
              <a:rPr lang="zh-TW" altLang="en-US" sz="1400" dirty="0">
                <a:latin typeface="微軟正黑體" panose="020B0604030504040204" pitchFamily="34" charset="-120"/>
                <a:ea typeface="微軟正黑體" panose="020B0604030504040204" pitchFamily="34" charset="-120"/>
              </a:rPr>
              <a:t>也有人</a:t>
            </a:r>
            <a:r>
              <a:rPr lang="zh-TW" altLang="en-US" sz="1400" dirty="0" smtClean="0">
                <a:latin typeface="微軟正黑體" panose="020B0604030504040204" pitchFamily="34" charset="-120"/>
                <a:ea typeface="微軟正黑體" panose="020B0604030504040204" pitchFamily="34" charset="-120"/>
              </a:rPr>
              <a:t>認為左半區</a:t>
            </a:r>
            <a:r>
              <a:rPr lang="zh-TW" altLang="en-US" sz="1400" dirty="0">
                <a:latin typeface="微軟正黑體" panose="020B0604030504040204" pitchFamily="34" charset="-120"/>
                <a:ea typeface="微軟正黑體" panose="020B0604030504040204" pitchFamily="34" charset="-120"/>
              </a:rPr>
              <a:t>可以</a:t>
            </a:r>
            <a:r>
              <a:rPr lang="zh-TW" altLang="en-US" sz="1400" dirty="0" smtClean="0">
                <a:latin typeface="微軟正黑體" panose="020B0604030504040204" pitchFamily="34" charset="-120"/>
                <a:ea typeface="微軟正黑體" panose="020B0604030504040204" pitchFamily="34" charset="-120"/>
              </a:rPr>
              <a:t>使用給予稀疏</a:t>
            </a:r>
            <a:r>
              <a:rPr lang="zh-TW" altLang="en-US" sz="1400" dirty="0">
                <a:latin typeface="微軟正黑體" panose="020B0604030504040204" pitchFamily="34" charset="-120"/>
                <a:ea typeface="微軟正黑體" panose="020B0604030504040204" pitchFamily="34" charset="-120"/>
              </a:rPr>
              <a:t>矩陣，</a:t>
            </a:r>
            <a:r>
              <a:rPr lang="zh-TW" altLang="en-US" sz="1400" dirty="0">
                <a:latin typeface="微軟正黑體" panose="020B0604030504040204" pitchFamily="34" charset="-120"/>
                <a:ea typeface="微軟正黑體" panose="020B0604030504040204" pitchFamily="34" charset="-120"/>
              </a:rPr>
              <a:t>有一定正則化的</a:t>
            </a:r>
            <a:r>
              <a:rPr lang="zh-TW" altLang="en-US" sz="1400" dirty="0" smtClean="0">
                <a:latin typeface="微軟正黑體" panose="020B0604030504040204" pitchFamily="34" charset="-120"/>
                <a:ea typeface="微軟正黑體" panose="020B0604030504040204" pitchFamily="34" charset="-120"/>
              </a:rPr>
              <a:t>效果。最</a:t>
            </a:r>
            <a:r>
              <a:rPr lang="zh-TW" altLang="en-US" sz="1400" dirty="0">
                <a:latin typeface="微軟正黑體" panose="020B0604030504040204" pitchFamily="34" charset="-120"/>
                <a:ea typeface="微軟正黑體" panose="020B0604030504040204" pitchFamily="34" charset="-120"/>
              </a:rPr>
              <a:t>重要的是，</a:t>
            </a:r>
            <a:r>
              <a:rPr lang="en-US" altLang="zh-TW" sz="1400" dirty="0" err="1">
                <a:latin typeface="微軟正黑體" panose="020B0604030504040204" pitchFamily="34" charset="-120"/>
                <a:ea typeface="微軟正黑體" panose="020B0604030504040204" pitchFamily="34" charset="-120"/>
              </a:rPr>
              <a:t>ReLU</a:t>
            </a:r>
            <a:r>
              <a:rPr lang="zh-TW" altLang="en-US" sz="1400" dirty="0">
                <a:latin typeface="微軟正黑體" panose="020B0604030504040204" pitchFamily="34" charset="-120"/>
                <a:ea typeface="微軟正黑體" panose="020B0604030504040204" pitchFamily="34" charset="-120"/>
              </a:rPr>
              <a:t>的計算量是遠小於</a:t>
            </a:r>
            <a:r>
              <a:rPr lang="en-US" altLang="zh-TW" sz="1400" dirty="0">
                <a:latin typeface="微軟正黑體" panose="020B0604030504040204" pitchFamily="34" charset="-120"/>
                <a:ea typeface="微軟正黑體" panose="020B0604030504040204" pitchFamily="34" charset="-120"/>
              </a:rPr>
              <a:t>sigmoid</a:t>
            </a:r>
            <a:r>
              <a:rPr lang="zh-TW" altLang="en-US" sz="1400" dirty="0">
                <a:latin typeface="微軟正黑體" panose="020B0604030504040204" pitchFamily="34" charset="-120"/>
                <a:ea typeface="微軟正黑體" panose="020B0604030504040204" pitchFamily="34" charset="-120"/>
              </a:rPr>
              <a:t>和</a:t>
            </a:r>
            <a:r>
              <a:rPr lang="en-US" altLang="zh-TW" sz="1400" dirty="0" err="1" smtClean="0">
                <a:latin typeface="微軟正黑體" panose="020B0604030504040204" pitchFamily="34" charset="-120"/>
                <a:ea typeface="微軟正黑體" panose="020B0604030504040204" pitchFamily="34" charset="-120"/>
              </a:rPr>
              <a:t>tanh</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8" name="矩形 7"/>
          <p:cNvSpPr/>
          <p:nvPr/>
        </p:nvSpPr>
        <p:spPr>
          <a:xfrm>
            <a:off x="6090003" y="3966488"/>
            <a:ext cx="5544616" cy="2031325"/>
          </a:xfrm>
          <a:prstGeom prst="rect">
            <a:avLst/>
          </a:prstGeom>
        </p:spPr>
        <p:txBody>
          <a:bodyPr wrap="square">
            <a:spAutoFit/>
          </a:bodyPr>
          <a:lstStyle/>
          <a:p>
            <a:pPr marL="285750" indent="-285750">
              <a:buFont typeface="Arial" panose="020B0604020202020204" pitchFamily="34" charset="0"/>
              <a:buChar char="•"/>
            </a:pPr>
            <a:r>
              <a:rPr lang="en-US" altLang="zh-TW" sz="1400" b="1" dirty="0" smtClean="0">
                <a:latin typeface="微軟正黑體" panose="020B0604030504040204" pitchFamily="34" charset="-120"/>
                <a:ea typeface="微軟正黑體" panose="020B0604030504040204" pitchFamily="34" charset="-120"/>
              </a:rPr>
              <a:t>RNN</a:t>
            </a:r>
            <a:r>
              <a:rPr lang="zh-TW" altLang="en-US" sz="1400" b="1" dirty="0" smtClean="0">
                <a:latin typeface="微軟正黑體" panose="020B0604030504040204" pitchFamily="34" charset="-120"/>
                <a:ea typeface="微軟正黑體" panose="020B0604030504040204" pitchFamily="34" charset="-120"/>
              </a:rPr>
              <a:t> 用 </a:t>
            </a:r>
            <a:r>
              <a:rPr lang="en-US" altLang="zh-TW" sz="1400" b="1" dirty="0" err="1" smtClean="0">
                <a:latin typeface="微軟正黑體" panose="020B0604030504040204" pitchFamily="34" charset="-120"/>
                <a:ea typeface="微軟正黑體" panose="020B0604030504040204" pitchFamily="34" charset="-120"/>
              </a:rPr>
              <a:t>tanh</a:t>
            </a:r>
            <a:endParaRPr lang="zh-TW" altLang="en-US" sz="1400" b="1" dirty="0" smtClean="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 </a:t>
            </a:r>
          </a:p>
          <a:p>
            <a:pPr marL="342900" indent="-342900" algn="just">
              <a:buFont typeface="+mj-lt"/>
              <a:buAutoNum type="arabicPeriod"/>
            </a:pPr>
            <a:r>
              <a:rPr lang="en-US" altLang="zh-TW" sz="1400" dirty="0" smtClean="0">
                <a:latin typeface="微軟正黑體" panose="020B0604030504040204" pitchFamily="34" charset="-120"/>
                <a:ea typeface="微軟正黑體" panose="020B0604030504040204" pitchFamily="34" charset="-120"/>
              </a:rPr>
              <a:t>GRU</a:t>
            </a:r>
            <a:r>
              <a:rPr lang="zh-TW" altLang="en-US" sz="1400" dirty="0">
                <a:latin typeface="微軟正黑體" panose="020B0604030504040204" pitchFamily="34" charset="-120"/>
                <a:ea typeface="微軟正黑體" panose="020B0604030504040204" pitchFamily="34" charset="-120"/>
              </a:rPr>
              <a:t>和</a:t>
            </a:r>
            <a:r>
              <a:rPr lang="en-US" altLang="zh-TW" sz="1400" dirty="0" smtClean="0">
                <a:latin typeface="微軟正黑體" panose="020B0604030504040204" pitchFamily="34" charset="-120"/>
                <a:ea typeface="微軟正黑體" panose="020B0604030504040204" pitchFamily="34" charset="-120"/>
              </a:rPr>
              <a:t>LSTM</a:t>
            </a:r>
            <a:r>
              <a:rPr lang="zh-TW" altLang="en-US" sz="1400" dirty="0" smtClean="0">
                <a:latin typeface="微軟正黑體" panose="020B0604030504040204" pitchFamily="34" charset="-120"/>
                <a:ea typeface="微軟正黑體" panose="020B0604030504040204" pitchFamily="34" charset="-120"/>
              </a:rPr>
              <a:t>隱藏層狀態的</a:t>
            </a:r>
            <a:r>
              <a:rPr lang="zh-TW" altLang="en-US" sz="1400" dirty="0">
                <a:latin typeface="微軟正黑體" panose="020B0604030504040204" pitchFamily="34" charset="-120"/>
                <a:ea typeface="微軟正黑體" panose="020B0604030504040204" pitchFamily="34" charset="-120"/>
              </a:rPr>
              <a:t>激活函數</a:t>
            </a:r>
            <a:r>
              <a:rPr lang="zh-TW" altLang="en-US" sz="1400" dirty="0" smtClean="0">
                <a:latin typeface="微軟正黑體" panose="020B0604030504040204" pitchFamily="34" charset="-120"/>
                <a:ea typeface="微軟正黑體" panose="020B0604030504040204" pitchFamily="34" charset="-120"/>
              </a:rPr>
              <a:t>一般使用</a:t>
            </a:r>
            <a:r>
              <a:rPr lang="zh-TW" altLang="en-US" sz="1400" dirty="0">
                <a:latin typeface="微軟正黑體" panose="020B0604030504040204" pitchFamily="34" charset="-120"/>
                <a:ea typeface="微軟正黑體" panose="020B0604030504040204" pitchFamily="34" charset="-120"/>
              </a:rPr>
              <a:t>的</a:t>
            </a:r>
            <a:r>
              <a:rPr lang="en-US" altLang="zh-TW" sz="1400" dirty="0" err="1">
                <a:latin typeface="微軟正黑體" panose="020B0604030504040204" pitchFamily="34" charset="-120"/>
                <a:ea typeface="微軟正黑體" panose="020B0604030504040204" pitchFamily="34" charset="-120"/>
              </a:rPr>
              <a:t>tanh</a:t>
            </a:r>
            <a:r>
              <a:rPr lang="zh-TW" altLang="en-US" sz="1400" dirty="0">
                <a:latin typeface="微軟正黑體" panose="020B0604030504040204" pitchFamily="34" charset="-120"/>
                <a:ea typeface="微軟正黑體" panose="020B0604030504040204" pitchFamily="34" charset="-120"/>
              </a:rPr>
              <a:t>；它們內部的各種門，因為是</a:t>
            </a:r>
            <a:r>
              <a:rPr lang="en-US" altLang="zh-TW" sz="1400" dirty="0">
                <a:latin typeface="微軟正黑體" panose="020B0604030504040204" pitchFamily="34" charset="-120"/>
                <a:ea typeface="微軟正黑體" panose="020B0604030504040204" pitchFamily="34" charset="-120"/>
              </a:rPr>
              <a:t>0-1</a:t>
            </a:r>
            <a:r>
              <a:rPr lang="zh-TW" altLang="en-US" sz="1400" dirty="0">
                <a:latin typeface="微軟正黑體" panose="020B0604030504040204" pitchFamily="34" charset="-120"/>
                <a:ea typeface="微軟正黑體" panose="020B0604030504040204" pitchFamily="34" charset="-120"/>
              </a:rPr>
              <a:t>的輸出，所以一般用</a:t>
            </a:r>
            <a:r>
              <a:rPr lang="en-US" altLang="zh-TW" sz="1400" dirty="0">
                <a:latin typeface="微軟正黑體" panose="020B0604030504040204" pitchFamily="34" charset="-120"/>
                <a:ea typeface="微軟正黑體" panose="020B0604030504040204" pitchFamily="34" charset="-120"/>
              </a:rPr>
              <a:t>sigmoid</a:t>
            </a:r>
            <a:r>
              <a:rPr lang="zh-TW" altLang="en-US" sz="1400" dirty="0" smtClean="0">
                <a:latin typeface="微軟正黑體" panose="020B0604030504040204" pitchFamily="34" charset="-120"/>
                <a:ea typeface="微軟正黑體" panose="020B0604030504040204" pitchFamily="34" charset="-120"/>
              </a:rPr>
              <a:t>函數。</a:t>
            </a:r>
          </a:p>
          <a:p>
            <a:pPr marL="342900" indent="-342900" algn="just">
              <a:buFont typeface="+mj-lt"/>
              <a:buAutoNum type="arabicPeriod"/>
            </a:pPr>
            <a:r>
              <a:rPr lang="en-US" altLang="zh-TW" sz="1400" dirty="0" smtClean="0">
                <a:latin typeface="微軟正黑體" panose="020B0604030504040204" pitchFamily="34" charset="-120"/>
                <a:ea typeface="微軟正黑體" panose="020B0604030504040204" pitchFamily="34" charset="-120"/>
              </a:rPr>
              <a:t>RNN</a:t>
            </a:r>
            <a:r>
              <a:rPr lang="zh-TW" altLang="en-US" sz="1400" dirty="0">
                <a:latin typeface="微軟正黑體" panose="020B0604030504040204" pitchFamily="34" charset="-120"/>
                <a:ea typeface="微軟正黑體" panose="020B0604030504040204" pitchFamily="34" charset="-120"/>
              </a:rPr>
              <a:t>每個時間步的參數矩陣</a:t>
            </a:r>
            <a:r>
              <a:rPr lang="en-US" altLang="zh-TW" sz="1400" dirty="0">
                <a:latin typeface="微軟正黑體" panose="020B0604030504040204" pitchFamily="34" charset="-120"/>
                <a:ea typeface="微軟正黑體" panose="020B0604030504040204" pitchFamily="34" charset="-120"/>
              </a:rPr>
              <a:t>W</a:t>
            </a:r>
            <a:r>
              <a:rPr lang="zh-TW" altLang="en-US" sz="1400" dirty="0">
                <a:latin typeface="微軟正黑體" panose="020B0604030504040204" pitchFamily="34" charset="-120"/>
                <a:ea typeface="微軟正黑體" panose="020B0604030504040204" pitchFamily="34" charset="-120"/>
              </a:rPr>
              <a:t>是相同的，不加激活函數的話相當於</a:t>
            </a:r>
            <a:r>
              <a:rPr lang="en-US" altLang="zh-TW" sz="1400" dirty="0">
                <a:latin typeface="微軟正黑體" panose="020B0604030504040204" pitchFamily="34" charset="-120"/>
                <a:ea typeface="微軟正黑體" panose="020B0604030504040204" pitchFamily="34" charset="-120"/>
              </a:rPr>
              <a:t>W</a:t>
            </a:r>
            <a:r>
              <a:rPr lang="zh-TW" altLang="en-US" sz="1400" dirty="0">
                <a:latin typeface="微軟正黑體" panose="020B0604030504040204" pitchFamily="34" charset="-120"/>
                <a:ea typeface="微軟正黑體" panose="020B0604030504040204" pitchFamily="34" charset="-120"/>
              </a:rPr>
              <a:t>的連乘，那么</a:t>
            </a:r>
            <a:r>
              <a:rPr lang="en-US" altLang="zh-TW" sz="1400" dirty="0">
                <a:latin typeface="微軟正黑體" panose="020B0604030504040204" pitchFamily="34" charset="-120"/>
                <a:ea typeface="微軟正黑體" panose="020B0604030504040204" pitchFamily="34" charset="-120"/>
              </a:rPr>
              <a:t>W</a:t>
            </a:r>
            <a:r>
              <a:rPr lang="zh-TW" altLang="en-US" sz="1400" dirty="0">
                <a:latin typeface="微軟正黑體" panose="020B0604030504040204" pitchFamily="34" charset="-120"/>
                <a:ea typeface="微軟正黑體" panose="020B0604030504040204" pitchFamily="34" charset="-120"/>
              </a:rPr>
              <a:t>中絕對值小於</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的元素會在連乘中快速變成</a:t>
            </a:r>
            <a:r>
              <a:rPr lang="en-US" altLang="zh-TW" sz="1400" dirty="0">
                <a:latin typeface="微軟正黑體" panose="020B0604030504040204" pitchFamily="34" charset="-120"/>
                <a:ea typeface="微軟正黑體" panose="020B0604030504040204" pitchFamily="34" charset="-120"/>
              </a:rPr>
              <a:t>0</a:t>
            </a:r>
            <a:r>
              <a:rPr lang="zh-TW" altLang="en-US" sz="1400" dirty="0">
                <a:latin typeface="微軟正黑體" panose="020B0604030504040204" pitchFamily="34" charset="-120"/>
                <a:ea typeface="微軟正黑體" panose="020B0604030504040204" pitchFamily="34" charset="-120"/>
              </a:rPr>
              <a:t>，絕對值大於</a:t>
            </a:r>
            <a:r>
              <a:rPr lang="en-US" altLang="zh-TW" sz="1400" dirty="0">
                <a:latin typeface="微軟正黑體" panose="020B0604030504040204" pitchFamily="34" charset="-120"/>
                <a:ea typeface="微軟正黑體" panose="020B0604030504040204" pitchFamily="34" charset="-120"/>
              </a:rPr>
              <a:t>1</a:t>
            </a:r>
            <a:r>
              <a:rPr lang="zh-TW" altLang="en-US" sz="1400" dirty="0" smtClean="0">
                <a:latin typeface="微軟正黑體" panose="020B0604030504040204" pitchFamily="34" charset="-120"/>
                <a:ea typeface="微軟正黑體" panose="020B0604030504040204" pitchFamily="34" charset="-120"/>
              </a:rPr>
              <a:t>的元素在連乘中快速變無窮大 所以，</a:t>
            </a:r>
            <a:r>
              <a:rPr lang="en-US" altLang="zh-TW" sz="1400" dirty="0" smtClean="0">
                <a:latin typeface="微軟正黑體" panose="020B0604030504040204" pitchFamily="34" charset="-120"/>
                <a:ea typeface="微軟正黑體" panose="020B0604030504040204" pitchFamily="34" charset="-120"/>
              </a:rPr>
              <a:t>RNN</a:t>
            </a:r>
            <a:r>
              <a:rPr lang="zh-TW" altLang="en-US" sz="1400" dirty="0" smtClean="0">
                <a:latin typeface="微軟正黑體" panose="020B0604030504040204" pitchFamily="34" charset="-120"/>
                <a:ea typeface="微軟正黑體" panose="020B0604030504040204" pitchFamily="34" charset="-120"/>
              </a:rPr>
              <a:t>就會比</a:t>
            </a:r>
            <a:r>
              <a:rPr lang="en-US" altLang="zh-TW" sz="1400" dirty="0">
                <a:latin typeface="微軟正黑體" panose="020B0604030504040204" pitchFamily="34" charset="-120"/>
                <a:ea typeface="微軟正黑體" panose="020B0604030504040204" pitchFamily="34" charset="-120"/>
              </a:rPr>
              <a:t>CNN</a:t>
            </a:r>
            <a:r>
              <a:rPr lang="zh-TW" altLang="en-US" sz="1400" dirty="0">
                <a:latin typeface="微軟正黑體" panose="020B0604030504040204" pitchFamily="34" charset="-120"/>
                <a:ea typeface="微軟正黑體" panose="020B0604030504040204" pitchFamily="34" charset="-120"/>
              </a:rPr>
              <a:t>更容易出現“</a:t>
            </a:r>
            <a:r>
              <a:rPr lang="zh-TW" altLang="en-US" sz="1400" dirty="0">
                <a:solidFill>
                  <a:srgbClr val="FF0000"/>
                </a:solidFill>
                <a:latin typeface="微軟正黑體" panose="020B0604030504040204" pitchFamily="34" charset="-120"/>
                <a:ea typeface="微軟正黑體" panose="020B0604030504040204" pitchFamily="34" charset="-120"/>
              </a:rPr>
              <a:t>梯度消失</a:t>
            </a:r>
            <a:r>
              <a:rPr lang="zh-TW" altLang="en-US" sz="1400" dirty="0">
                <a:latin typeface="微軟正黑體" panose="020B0604030504040204" pitchFamily="34" charset="-120"/>
                <a:ea typeface="微軟正黑體" panose="020B0604030504040204" pitchFamily="34" charset="-120"/>
              </a:rPr>
              <a:t>”和“</a:t>
            </a:r>
            <a:r>
              <a:rPr lang="zh-TW" altLang="en-US" sz="1400" dirty="0">
                <a:solidFill>
                  <a:srgbClr val="FF0000"/>
                </a:solidFill>
                <a:latin typeface="微軟正黑體" panose="020B0604030504040204" pitchFamily="34" charset="-120"/>
                <a:ea typeface="微軟正黑體" panose="020B0604030504040204" pitchFamily="34" charset="-120"/>
              </a:rPr>
              <a:t>梯度爆炸</a:t>
            </a:r>
            <a:r>
              <a:rPr lang="zh-TW" altLang="en-US" sz="1400" dirty="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a:p>
            <a:pPr marL="342900" indent="-342900" algn="just">
              <a:buFont typeface="+mj-lt"/>
              <a:buAutoNum type="arabicPeriod"/>
            </a:pPr>
            <a:r>
              <a:rPr lang="zh-TW" altLang="en-US" sz="1400" dirty="0" smtClean="0">
                <a:latin typeface="微軟正黑體" panose="020B0604030504040204" pitchFamily="34" charset="-120"/>
                <a:ea typeface="微軟正黑體" panose="020B0604030504040204" pitchFamily="34" charset="-120"/>
              </a:rPr>
              <a:t>了</a:t>
            </a:r>
            <a:r>
              <a:rPr lang="zh-TW" altLang="en-US" sz="1400" dirty="0">
                <a:latin typeface="微軟正黑體" panose="020B0604030504040204" pitchFamily="34" charset="-120"/>
                <a:ea typeface="微軟正黑體" panose="020B0604030504040204" pitchFamily="34" charset="-120"/>
              </a:rPr>
              <a:t>解</a:t>
            </a:r>
            <a:r>
              <a:rPr lang="en-US" altLang="zh-TW" sz="1400" dirty="0" smtClean="0">
                <a:latin typeface="微軟正黑體" panose="020B0604030504040204" pitchFamily="34" charset="-120"/>
                <a:ea typeface="微軟正黑體" panose="020B0604030504040204" pitchFamily="34" charset="-120"/>
              </a:rPr>
              <a:t>RNN</a:t>
            </a:r>
            <a:r>
              <a:rPr lang="zh-TW" altLang="en-US" sz="1400" dirty="0" smtClean="0">
                <a:latin typeface="微軟正黑體" panose="020B0604030504040204" pitchFamily="34" charset="-120"/>
                <a:ea typeface="微軟正黑體" panose="020B0604030504040204" pitchFamily="34" charset="-120"/>
              </a:rPr>
              <a:t>會爆炸的原因，就能明白 </a:t>
            </a:r>
            <a:r>
              <a:rPr lang="en-US" altLang="zh-TW" sz="1400" dirty="0" err="1" smtClean="0">
                <a:latin typeface="微軟正黑體" panose="020B0604030504040204" pitchFamily="34" charset="-120"/>
                <a:ea typeface="微軟正黑體" panose="020B0604030504040204" pitchFamily="34" charset="-120"/>
              </a:rPr>
              <a:t>ReLU</a:t>
            </a:r>
            <a:r>
              <a:rPr lang="zh-TW" altLang="en-US" sz="1400" dirty="0" smtClean="0">
                <a:latin typeface="微軟正黑體" panose="020B0604030504040204" pitchFamily="34" charset="-120"/>
                <a:ea typeface="微軟正黑體" panose="020B0604030504040204" pitchFamily="34" charset="-120"/>
              </a:rPr>
              <a:t> 不太適合用在</a:t>
            </a:r>
            <a:r>
              <a:rPr lang="en-US" altLang="zh-TW" sz="1400" dirty="0" smtClean="0">
                <a:latin typeface="微軟正黑體" panose="020B0604030504040204" pitchFamily="34" charset="-120"/>
                <a:ea typeface="微軟正黑體" panose="020B0604030504040204" pitchFamily="34" charset="-120"/>
              </a:rPr>
              <a:t>RNN</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35730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959302" y="2627064"/>
            <a:ext cx="5112568" cy="1969766"/>
          </a:xfrm>
          <a:prstGeom prst="rect">
            <a:avLst/>
          </a:prstGeom>
          <a:noFill/>
        </p:spPr>
        <p:txBody>
          <a:bodyPr wrap="square" lIns="121917" tIns="60958" rIns="121917" bIns="60958" rtlCol="0" anchor="ctr">
            <a:spAutoFit/>
          </a:bodyPr>
          <a:lstStyle/>
          <a:p>
            <a:pPr>
              <a:lnSpc>
                <a:spcPts val="7200"/>
              </a:lnSpc>
            </a:pPr>
            <a:r>
              <a:rPr lang="en-US" altLang="ko-KR" sz="8000" dirty="0" smtClean="0">
                <a:solidFill>
                  <a:schemeClr val="tx1">
                    <a:lumMod val="75000"/>
                    <a:lumOff val="25000"/>
                  </a:schemeClr>
                </a:solidFill>
                <a:cs typeface="Arial" pitchFamily="34" charset="0"/>
              </a:rPr>
              <a:t>G</a:t>
            </a:r>
            <a:r>
              <a:rPr lang="en-US" altLang="zh-TW" sz="8000" dirty="0" smtClean="0">
                <a:solidFill>
                  <a:schemeClr val="tx1">
                    <a:lumMod val="75000"/>
                    <a:lumOff val="25000"/>
                  </a:schemeClr>
                </a:solidFill>
                <a:cs typeface="Arial" pitchFamily="34" charset="0"/>
              </a:rPr>
              <a:t>A</a:t>
            </a:r>
            <a:r>
              <a:rPr lang="en-US" altLang="ko-KR" sz="8000" dirty="0" smtClean="0">
                <a:solidFill>
                  <a:schemeClr val="tx1">
                    <a:lumMod val="75000"/>
                    <a:lumOff val="25000"/>
                  </a:schemeClr>
                </a:solidFill>
                <a:cs typeface="Arial" pitchFamily="34" charset="0"/>
              </a:rPr>
              <a:t>N</a:t>
            </a:r>
            <a:endParaRPr lang="en-US" altLang="ko-KR" sz="8000" dirty="0" smtClean="0">
              <a:solidFill>
                <a:schemeClr val="tx1">
                  <a:lumMod val="75000"/>
                  <a:lumOff val="25000"/>
                </a:schemeClr>
              </a:solidFill>
              <a:cs typeface="Arial" pitchFamily="34" charset="0"/>
            </a:endParaRPr>
          </a:p>
          <a:p>
            <a:pPr>
              <a:lnSpc>
                <a:spcPts val="7200"/>
              </a:lnSpc>
            </a:pPr>
            <a:r>
              <a:rPr lang="en-US" altLang="zh-TW" sz="8000" dirty="0" smtClean="0">
                <a:solidFill>
                  <a:schemeClr val="tx1">
                    <a:lumMod val="75000"/>
                    <a:lumOff val="25000"/>
                  </a:schemeClr>
                </a:solidFill>
                <a:cs typeface="Arial" pitchFamily="34" charset="0"/>
              </a:rPr>
              <a:t>CGAN</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690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Generative Adversarial </a:t>
            </a:r>
            <a:r>
              <a:rPr lang="en-US" altLang="zh-TW" dirty="0"/>
              <a:t>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rotWithShape="1">
          <a:blip r:embed="rId2" cstate="print">
            <a:clrChange>
              <a:clrFrom>
                <a:srgbClr val="FCFCFC"/>
              </a:clrFrom>
              <a:clrTo>
                <a:srgbClr val="FCFCFC">
                  <a:alpha val="0"/>
                </a:srgbClr>
              </a:clrTo>
            </a:clrChange>
            <a:extLst>
              <a:ext uri="{28A0092B-C50C-407E-A947-70E740481C1C}">
                <a14:useLocalDpi xmlns:a14="http://schemas.microsoft.com/office/drawing/2010/main" val="0"/>
              </a:ext>
            </a:extLst>
          </a:blip>
          <a:srcRect t="4593" b="13205"/>
          <a:stretch/>
        </p:blipFill>
        <p:spPr>
          <a:xfrm>
            <a:off x="2782838" y="1202190"/>
            <a:ext cx="6209260" cy="2357491"/>
          </a:xfrm>
          <a:prstGeom prst="rect">
            <a:avLst/>
          </a:prstGeom>
        </p:spPr>
      </p:pic>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b="14561"/>
          <a:stretch/>
        </p:blipFill>
        <p:spPr>
          <a:xfrm>
            <a:off x="2782838" y="3861842"/>
            <a:ext cx="6209260" cy="2418108"/>
          </a:xfrm>
          <a:prstGeom prst="rect">
            <a:avLst/>
          </a:prstGeom>
        </p:spPr>
      </p:pic>
      <p:sp>
        <p:nvSpPr>
          <p:cNvPr id="3" name="弧形箭號 (左彎) 2"/>
          <p:cNvSpPr/>
          <p:nvPr/>
        </p:nvSpPr>
        <p:spPr>
          <a:xfrm>
            <a:off x="8992098" y="2565698"/>
            <a:ext cx="703508" cy="24482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868964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altLang="zh-TW" dirty="0" smtClean="0"/>
              <a:t>Conditional Generative Adversarial </a:t>
            </a:r>
            <a:r>
              <a:rPr lang="en-US" altLang="zh-TW" dirty="0"/>
              <a:t>Network</a:t>
            </a:r>
            <a:endParaRPr lang="en-US" dirty="0"/>
          </a:p>
        </p:txBody>
      </p:sp>
      <p:sp>
        <p:nvSpPr>
          <p:cNvPr id="31" name="文字方塊 3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738" b="6886"/>
          <a:stretch/>
        </p:blipFill>
        <p:spPr>
          <a:xfrm>
            <a:off x="1486694" y="1917626"/>
            <a:ext cx="9385684" cy="3320948"/>
          </a:xfrm>
          <a:prstGeom prst="rect">
            <a:avLst/>
          </a:prstGeom>
        </p:spPr>
      </p:pic>
    </p:spTree>
    <p:extLst>
      <p:ext uri="{BB962C8B-B14F-4D97-AF65-F5344CB8AC3E}">
        <p14:creationId xmlns:p14="http://schemas.microsoft.com/office/powerpoint/2010/main" val="221732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959302" y="2627064"/>
            <a:ext cx="5112568" cy="1969766"/>
          </a:xfrm>
          <a:prstGeom prst="rect">
            <a:avLst/>
          </a:prstGeom>
          <a:noFill/>
        </p:spPr>
        <p:txBody>
          <a:bodyPr wrap="square" lIns="121917" tIns="60958" rIns="121917" bIns="60958" rtlCol="0" anchor="ctr">
            <a:spAutoFit/>
          </a:bodyPr>
          <a:lstStyle/>
          <a:p>
            <a:pPr>
              <a:lnSpc>
                <a:spcPts val="7200"/>
              </a:lnSpc>
            </a:pPr>
            <a:r>
              <a:rPr lang="en-US" altLang="ko-KR" sz="7200" dirty="0" smtClean="0">
                <a:solidFill>
                  <a:schemeClr val="tx1">
                    <a:lumMod val="75000"/>
                    <a:lumOff val="25000"/>
                  </a:schemeClr>
                </a:solidFill>
                <a:cs typeface="Arial" pitchFamily="34" charset="0"/>
              </a:rPr>
              <a:t>Transformer</a:t>
            </a:r>
            <a:endParaRPr lang="en-US" altLang="ko-KR" sz="7200" dirty="0" smtClean="0">
              <a:solidFill>
                <a:schemeClr val="tx1">
                  <a:lumMod val="75000"/>
                  <a:lumOff val="25000"/>
                </a:schemeClr>
              </a:solidFill>
              <a:cs typeface="Arial" pitchFamily="34" charset="0"/>
            </a:endParaRPr>
          </a:p>
          <a:p>
            <a:pPr>
              <a:lnSpc>
                <a:spcPts val="7200"/>
              </a:lnSpc>
            </a:pPr>
            <a:r>
              <a:rPr lang="en-US" altLang="zh-TW" sz="8000" dirty="0" smtClean="0">
                <a:solidFill>
                  <a:schemeClr val="tx1">
                    <a:lumMod val="75000"/>
                    <a:lumOff val="25000"/>
                  </a:schemeClr>
                </a:solidFill>
                <a:cs typeface="Arial" pitchFamily="34" charset="0"/>
              </a:rPr>
              <a:t>BERT</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67472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What is attention?</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59</a:t>
            </a:fld>
            <a:endParaRPr lang="en-US" dirty="0">
              <a:ea typeface="Segoe UI" panose="020B0502040204020203" pitchFamily="34" charset="0"/>
            </a:endParaRPr>
          </a:p>
        </p:txBody>
      </p:sp>
      <p:pic>
        <p:nvPicPr>
          <p:cNvPr id="3" name="圖片 2"/>
          <p:cNvPicPr>
            <a:picLocks noChangeAspect="1"/>
          </p:cNvPicPr>
          <p:nvPr/>
        </p:nvPicPr>
        <p:blipFill rotWithShape="1">
          <a:blip r:embed="rId3"/>
          <a:srcRect l="8390" t="10633" r="15995" b="10991"/>
          <a:stretch/>
        </p:blipFill>
        <p:spPr>
          <a:xfrm>
            <a:off x="3070870" y="1701602"/>
            <a:ext cx="6344329" cy="4484785"/>
          </a:xfrm>
          <a:prstGeom prst="rect">
            <a:avLst/>
          </a:prstGeom>
        </p:spPr>
      </p:pic>
      <p:sp>
        <p:nvSpPr>
          <p:cNvPr id="5" name="矩形 4"/>
          <p:cNvSpPr/>
          <p:nvPr/>
        </p:nvSpPr>
        <p:spPr>
          <a:xfrm>
            <a:off x="3181733" y="3358443"/>
            <a:ext cx="3256484" cy="270175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549081" y="1807247"/>
            <a:ext cx="2539524" cy="4252948"/>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太陽 5"/>
          <p:cNvSpPr/>
          <p:nvPr/>
        </p:nvSpPr>
        <p:spPr>
          <a:xfrm>
            <a:off x="4948659" y="2022976"/>
            <a:ext cx="719097" cy="678007"/>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7948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5891" y="1929676"/>
            <a:ext cx="1219768" cy="38374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4803" y="789843"/>
            <a:ext cx="1519401" cy="1519951"/>
          </a:xfrm>
          <a:prstGeom prst="don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en-US">
              <a:solidFill>
                <a:schemeClr val="tx1"/>
              </a:solidFill>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3344" y="789842"/>
            <a:ext cx="5207069" cy="363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dirty="0">
              <a:solidFill>
                <a:schemeClr val="tx1">
                  <a:lumMod val="75000"/>
                  <a:lumOff val="25000"/>
                </a:schemeClr>
              </a:solidFill>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8436" y="3069511"/>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347" y="192967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0981" y="4209345"/>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89892" y="3069512"/>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577" y="4418201"/>
            <a:ext cx="1318859" cy="1319336"/>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5552"/>
            <a:ext cx="3188364"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086" y="3880019"/>
            <a:ext cx="3679830" cy="832448"/>
            <a:chOff x="1199735" y="1275606"/>
            <a:chExt cx="1962585" cy="832255"/>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Information</a:t>
              </a:r>
              <a:endParaRPr lang="ko-KR" altLang="en-US" sz="19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58463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Data with preprocessing</a:t>
              </a:r>
            </a:p>
            <a:p>
              <a:r>
                <a:rPr lang="en-US" altLang="ko-KR" sz="1600" dirty="0">
                  <a:solidFill>
                    <a:schemeClr val="tx1">
                      <a:lumMod val="75000"/>
                      <a:lumOff val="25000"/>
                    </a:schemeClr>
                  </a:solidFill>
                  <a:cs typeface="Arial" pitchFamily="34" charset="0"/>
                </a:rPr>
                <a:t>Meaningful / Useful Clues</a:t>
              </a: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8075900" y="1415640"/>
            <a:ext cx="3635930" cy="1078670"/>
            <a:chOff x="1199735" y="1275606"/>
            <a:chExt cx="1962585" cy="1078420"/>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Intelligence</a:t>
              </a:r>
              <a:endParaRPr lang="ko-KR" altLang="en-US" sz="19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Decision Making, Reasoning</a:t>
              </a:r>
            </a:p>
            <a:p>
              <a:r>
                <a:rPr lang="en-US" altLang="ko-KR" sz="1600" dirty="0">
                  <a:solidFill>
                    <a:schemeClr val="tx1">
                      <a:lumMod val="75000"/>
                      <a:lumOff val="25000"/>
                    </a:schemeClr>
                  </a:solidFill>
                  <a:cs typeface="Arial" pitchFamily="34" charset="0"/>
                </a:rPr>
                <a:t>Analysis, Judgement</a:t>
              </a:r>
            </a:p>
            <a:p>
              <a:r>
                <a:rPr lang="en-US" altLang="ko-KR" sz="1600" dirty="0">
                  <a:solidFill>
                    <a:schemeClr val="tx1">
                      <a:lumMod val="75000"/>
                      <a:lumOff val="25000"/>
                    </a:schemeClr>
                  </a:solidFill>
                  <a:cs typeface="Arial" pitchFamily="34" charset="0"/>
                </a:rPr>
                <a:t>Creativity, Thinking</a:t>
              </a:r>
              <a:endParaRPr lang="ko-KR" altLang="en-US" sz="1600"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181" y="5019853"/>
            <a:ext cx="3679830" cy="1078670"/>
            <a:chOff x="1199735" y="1275606"/>
            <a:chExt cx="1962585" cy="1078420"/>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Data</a:t>
              </a:r>
              <a:endParaRPr lang="ko-KR" altLang="en-US" sz="19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Raw Records</a:t>
              </a:r>
            </a:p>
            <a:p>
              <a:r>
                <a:rPr lang="en-US" altLang="ko-KR" sz="1600" dirty="0">
                  <a:solidFill>
                    <a:schemeClr val="tx1">
                      <a:lumMod val="75000"/>
                      <a:lumOff val="25000"/>
                    </a:schemeClr>
                  </a:solidFill>
                  <a:cs typeface="Arial" pitchFamily="34" charset="0"/>
                </a:rPr>
                <a:t>Meaningless</a:t>
              </a:r>
            </a:p>
            <a:p>
              <a:r>
                <a:rPr lang="en-US" altLang="ko-KR" sz="1600" dirty="0">
                  <a:solidFill>
                    <a:schemeClr val="tx1">
                      <a:lumMod val="75000"/>
                      <a:lumOff val="25000"/>
                    </a:schemeClr>
                  </a:solidFill>
                  <a:cs typeface="Arial" pitchFamily="34" charset="0"/>
                </a:rPr>
                <a:t>Lack of organization or classification</a:t>
              </a:r>
              <a:endParaRPr lang="ko-KR" altLang="en-US" sz="1600" dirty="0">
                <a:solidFill>
                  <a:schemeClr val="tx1">
                    <a:lumMod val="75000"/>
                    <a:lumOff val="25000"/>
                  </a:schemeClr>
                </a:solidFil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436" y="420934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6824992" y="2740184"/>
            <a:ext cx="4670813" cy="1078670"/>
            <a:chOff x="1199735" y="1275606"/>
            <a:chExt cx="1962585" cy="1078420"/>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Knowledge</a:t>
              </a:r>
              <a:endParaRPr lang="ko-KR" altLang="en-US" sz="19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Integration of Information, Experience, and Cultures</a:t>
              </a:r>
            </a:p>
            <a:p>
              <a:r>
                <a:rPr lang="en-US" altLang="ko-KR" sz="1600" dirty="0">
                  <a:solidFill>
                    <a:schemeClr val="tx1">
                      <a:lumMod val="75000"/>
                      <a:lumOff val="25000"/>
                    </a:schemeClr>
                  </a:solidFill>
                  <a:cs typeface="Arial" pitchFamily="34" charset="0"/>
                </a:rPr>
                <a:t>Specific Domain</a:t>
              </a:r>
            </a:p>
            <a:p>
              <a:r>
                <a:rPr lang="en-US" altLang="ko-KR" sz="1600" dirty="0">
                  <a:solidFill>
                    <a:schemeClr val="tx1">
                      <a:lumMod val="75000"/>
                      <a:lumOff val="25000"/>
                    </a:schemeClr>
                  </a:solidFill>
                  <a:cs typeface="Arial" pitchFamily="34" charset="0"/>
                </a:rPr>
                <a:t>High Expertise</a:t>
              </a:r>
              <a:endParaRPr lang="ko-KR" altLang="en-US" sz="1600" dirty="0">
                <a:solidFill>
                  <a:schemeClr val="tx1">
                    <a:lumMod val="75000"/>
                    <a:lumOff val="25000"/>
                  </a:schemeClr>
                </a:solidFil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6918" y="812594"/>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Keywords</a:t>
            </a:r>
          </a:p>
        </p:txBody>
      </p:sp>
      <p:sp>
        <p:nvSpPr>
          <p:cNvPr id="31" name="TextBox 30">
            <a:extLst>
              <a:ext uri="{FF2B5EF4-FFF2-40B4-BE49-F238E27FC236}">
                <a16:creationId xmlns:a16="http://schemas.microsoft.com/office/drawing/2014/main" id="{40CB6361-4540-43B4-860A-05DE7AC23058}"/>
              </a:ext>
            </a:extLst>
          </p:cNvPr>
          <p:cNvSpPr txBox="1"/>
          <p:nvPr/>
        </p:nvSpPr>
        <p:spPr>
          <a:xfrm>
            <a:off x="874951" y="2064427"/>
            <a:ext cx="2477899" cy="1785100"/>
          </a:xfrm>
          <a:prstGeom prst="rect">
            <a:avLst/>
          </a:prstGeom>
          <a:noFill/>
        </p:spPr>
        <p:txBody>
          <a:bodyPr wrap="square" lIns="121917" tIns="60958" rIns="121917" bIns="60958" rtlCol="0" anchor="ctr">
            <a:spAutoFit/>
          </a:bodyPr>
          <a:lstStyle/>
          <a:p>
            <a:pPr marL="457200" indent="-457200">
              <a:buFont typeface="Wingdings" panose="05000000000000000000" pitchFamily="2" charset="2"/>
              <a:buChar char="ü"/>
            </a:pPr>
            <a:r>
              <a:rPr lang="en-GB" altLang="ko-KR" sz="2700" dirty="0">
                <a:solidFill>
                  <a:srgbClr val="F79646"/>
                </a:solidFill>
                <a:cs typeface="Arial" pitchFamily="34" charset="0"/>
              </a:rPr>
              <a:t>Data</a:t>
            </a:r>
          </a:p>
          <a:p>
            <a:pPr marL="457200" indent="-457200">
              <a:buFont typeface="Wingdings" panose="05000000000000000000" pitchFamily="2" charset="2"/>
              <a:buChar char="ü"/>
            </a:pPr>
            <a:r>
              <a:rPr lang="en-GB" altLang="ko-KR" sz="2700" dirty="0">
                <a:solidFill>
                  <a:srgbClr val="F79646"/>
                </a:solidFill>
                <a:cs typeface="Arial" pitchFamily="34" charset="0"/>
              </a:rPr>
              <a:t>Information</a:t>
            </a:r>
          </a:p>
          <a:p>
            <a:pPr marL="457200" indent="-457200">
              <a:buFont typeface="Wingdings" panose="05000000000000000000" pitchFamily="2" charset="2"/>
              <a:buChar char="ü"/>
            </a:pPr>
            <a:r>
              <a:rPr lang="en-GB" altLang="ko-KR" sz="2700" dirty="0">
                <a:solidFill>
                  <a:srgbClr val="F79646"/>
                </a:solidFill>
                <a:cs typeface="Arial" pitchFamily="34" charset="0"/>
              </a:rPr>
              <a:t>Knowledge</a:t>
            </a:r>
          </a:p>
          <a:p>
            <a:pPr marL="457200" indent="-457200">
              <a:buFont typeface="Wingdings" panose="05000000000000000000" pitchFamily="2" charset="2"/>
              <a:buChar char="ü"/>
            </a:pPr>
            <a:r>
              <a:rPr lang="en-GB" altLang="ko-KR" sz="2700" dirty="0">
                <a:solidFill>
                  <a:srgbClr val="F79646"/>
                </a:solidFill>
                <a:cs typeface="Arial" pitchFamily="34" charset="0"/>
              </a:rPr>
              <a:t>Intelligence</a:t>
            </a:r>
            <a:endParaRPr lang="ko-KR" altLang="en-US" sz="2700" dirty="0">
              <a:solidFill>
                <a:srgbClr val="F79646"/>
              </a:solidFill>
              <a:cs typeface="Arial" pitchFamily="34" charset="0"/>
            </a:endParaRPr>
          </a:p>
        </p:txBody>
      </p:sp>
      <p:pic>
        <p:nvPicPr>
          <p:cNvPr id="2050" name="Picture 2" descr="46 data file icon packs - Vector icon packs - SVG, PSD, PNG, EP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42" y="4751816"/>
            <a:ext cx="405764" cy="405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204" y="3573810"/>
            <a:ext cx="446340" cy="44634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890" y="2441238"/>
            <a:ext cx="417430" cy="48546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brain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3297" y="1240676"/>
            <a:ext cx="601975" cy="601975"/>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839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Why</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60</a:t>
            </a:fld>
            <a:endParaRPr lang="en-US" dirty="0">
              <a:ea typeface="Segoe UI" panose="020B0502040204020203" pitchFamily="34" charset="0"/>
            </a:endParaRPr>
          </a:p>
        </p:txBody>
      </p:sp>
      <p:pic>
        <p:nvPicPr>
          <p:cNvPr id="2" name="圖片 1"/>
          <p:cNvPicPr>
            <a:picLocks noChangeAspect="1"/>
          </p:cNvPicPr>
          <p:nvPr/>
        </p:nvPicPr>
        <p:blipFill>
          <a:blip r:embed="rId3"/>
          <a:stretch>
            <a:fillRect/>
          </a:stretch>
        </p:blipFill>
        <p:spPr>
          <a:xfrm>
            <a:off x="2278782" y="1701602"/>
            <a:ext cx="8280162" cy="3644215"/>
          </a:xfrm>
          <a:prstGeom prst="rect">
            <a:avLst/>
          </a:prstGeom>
        </p:spPr>
      </p:pic>
      <p:sp>
        <p:nvSpPr>
          <p:cNvPr id="8" name="橢圓形圖說文字 7"/>
          <p:cNvSpPr/>
          <p:nvPr/>
        </p:nvSpPr>
        <p:spPr>
          <a:xfrm>
            <a:off x="450474" y="5157696"/>
            <a:ext cx="3656616" cy="943512"/>
          </a:xfrm>
          <a:prstGeom prst="wedgeEllipseCallout">
            <a:avLst>
              <a:gd name="adj1" fmla="val 28469"/>
              <a:gd name="adj2" fmla="val -120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無法有效地平行</a:t>
            </a:r>
            <a:r>
              <a:rPr lang="zh-TW" altLang="en-US" dirty="0">
                <a:latin typeface="微軟正黑體" panose="020B0604030504040204" pitchFamily="34" charset="-120"/>
                <a:ea typeface="微軟正黑體" panose="020B0604030504040204" pitchFamily="34" charset="-120"/>
              </a:rPr>
              <a:t>運算</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872555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Transformer structure</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61</a:t>
            </a:fld>
            <a:endParaRPr lang="en-US" dirty="0">
              <a:ea typeface="Segoe UI" panose="020B0502040204020203" pitchFamily="34" charset="0"/>
            </a:endParaRPr>
          </a:p>
        </p:txBody>
      </p:sp>
      <p:pic>
        <p:nvPicPr>
          <p:cNvPr id="3" name="圖片 2"/>
          <p:cNvPicPr>
            <a:picLocks noChangeAspect="1"/>
          </p:cNvPicPr>
          <p:nvPr/>
        </p:nvPicPr>
        <p:blipFill>
          <a:blip r:embed="rId3"/>
          <a:stretch>
            <a:fillRect/>
          </a:stretch>
        </p:blipFill>
        <p:spPr>
          <a:xfrm>
            <a:off x="1775967" y="2640380"/>
            <a:ext cx="8371385" cy="2657129"/>
          </a:xfrm>
          <a:prstGeom prst="rect">
            <a:avLst/>
          </a:prstGeom>
        </p:spPr>
      </p:pic>
    </p:spTree>
    <p:extLst>
      <p:ext uri="{BB962C8B-B14F-4D97-AF65-F5344CB8AC3E}">
        <p14:creationId xmlns:p14="http://schemas.microsoft.com/office/powerpoint/2010/main" val="3111312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Transformer structure</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62</a:t>
            </a:fld>
            <a:endParaRPr lang="en-US" dirty="0">
              <a:ea typeface="Segoe UI" panose="020B0502040204020203" pitchFamily="34" charset="0"/>
            </a:endParaRPr>
          </a:p>
        </p:txBody>
      </p:sp>
      <p:pic>
        <p:nvPicPr>
          <p:cNvPr id="5" name="圖片 4"/>
          <p:cNvPicPr>
            <a:picLocks noChangeAspect="1"/>
          </p:cNvPicPr>
          <p:nvPr/>
        </p:nvPicPr>
        <p:blipFill>
          <a:blip r:embed="rId3"/>
          <a:stretch>
            <a:fillRect/>
          </a:stretch>
        </p:blipFill>
        <p:spPr>
          <a:xfrm>
            <a:off x="3430910" y="1557586"/>
            <a:ext cx="5012961" cy="4900407"/>
          </a:xfrm>
          <a:prstGeom prst="rect">
            <a:avLst/>
          </a:prstGeom>
        </p:spPr>
      </p:pic>
    </p:spTree>
    <p:extLst>
      <p:ext uri="{BB962C8B-B14F-4D97-AF65-F5344CB8AC3E}">
        <p14:creationId xmlns:p14="http://schemas.microsoft.com/office/powerpoint/2010/main" val="32412579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Transformer structure</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63</a:t>
            </a:fld>
            <a:endParaRPr lang="en-US" dirty="0">
              <a:ea typeface="Segoe UI" panose="020B0502040204020203" pitchFamily="34" charset="0"/>
            </a:endParaRPr>
          </a:p>
        </p:txBody>
      </p:sp>
      <p:pic>
        <p:nvPicPr>
          <p:cNvPr id="2" name="圖片 1"/>
          <p:cNvPicPr>
            <a:picLocks noChangeAspect="1"/>
          </p:cNvPicPr>
          <p:nvPr/>
        </p:nvPicPr>
        <p:blipFill>
          <a:blip r:embed="rId3"/>
          <a:stretch>
            <a:fillRect/>
          </a:stretch>
        </p:blipFill>
        <p:spPr>
          <a:xfrm>
            <a:off x="2108027" y="2179840"/>
            <a:ext cx="7634750" cy="4300361"/>
          </a:xfrm>
          <a:prstGeom prst="rect">
            <a:avLst/>
          </a:prstGeom>
        </p:spPr>
      </p:pic>
    </p:spTree>
    <p:extLst>
      <p:ext uri="{BB962C8B-B14F-4D97-AF65-F5344CB8AC3E}">
        <p14:creationId xmlns:p14="http://schemas.microsoft.com/office/powerpoint/2010/main" val="24753425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Transformer structure</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64</a:t>
            </a:fld>
            <a:endParaRPr lang="en-US" dirty="0">
              <a:ea typeface="Segoe UI" panose="020B0502040204020203" pitchFamily="34" charset="0"/>
            </a:endParaRPr>
          </a:p>
        </p:txBody>
      </p:sp>
      <p:pic>
        <p:nvPicPr>
          <p:cNvPr id="3" name="圖片 2"/>
          <p:cNvPicPr>
            <a:picLocks noChangeAspect="1"/>
          </p:cNvPicPr>
          <p:nvPr/>
        </p:nvPicPr>
        <p:blipFill rotWithShape="1">
          <a:blip r:embed="rId3"/>
          <a:srcRect l="6295" r="56278"/>
          <a:stretch/>
        </p:blipFill>
        <p:spPr>
          <a:xfrm>
            <a:off x="3286894" y="1845618"/>
            <a:ext cx="5804861" cy="4366163"/>
          </a:xfrm>
          <a:prstGeom prst="rect">
            <a:avLst/>
          </a:prstGeom>
        </p:spPr>
      </p:pic>
    </p:spTree>
    <p:extLst>
      <p:ext uri="{BB962C8B-B14F-4D97-AF65-F5344CB8AC3E}">
        <p14:creationId xmlns:p14="http://schemas.microsoft.com/office/powerpoint/2010/main" val="37104006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Results</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65</a:t>
            </a:fld>
            <a:endParaRPr lang="en-US" dirty="0">
              <a:ea typeface="Segoe UI" panose="020B0502040204020203" pitchFamily="34" charset="0"/>
            </a:endParaRPr>
          </a:p>
        </p:txBody>
      </p:sp>
      <p:pic>
        <p:nvPicPr>
          <p:cNvPr id="5" name="圖片 4"/>
          <p:cNvPicPr>
            <a:picLocks noChangeAspect="1"/>
          </p:cNvPicPr>
          <p:nvPr/>
        </p:nvPicPr>
        <p:blipFill rotWithShape="1">
          <a:blip r:embed="rId3"/>
          <a:srcRect r="53601"/>
          <a:stretch/>
        </p:blipFill>
        <p:spPr>
          <a:xfrm rot="5400000">
            <a:off x="2059531" y="2506123"/>
            <a:ext cx="3941678" cy="3371411"/>
          </a:xfrm>
          <a:prstGeom prst="rect">
            <a:avLst/>
          </a:prstGeom>
        </p:spPr>
      </p:pic>
      <p:pic>
        <p:nvPicPr>
          <p:cNvPr id="6" name="圖片 5"/>
          <p:cNvPicPr>
            <a:picLocks noChangeAspect="1"/>
          </p:cNvPicPr>
          <p:nvPr/>
        </p:nvPicPr>
        <p:blipFill rotWithShape="1">
          <a:blip r:embed="rId3"/>
          <a:srcRect l="53198" r="376"/>
          <a:stretch/>
        </p:blipFill>
        <p:spPr>
          <a:xfrm rot="5400000">
            <a:off x="5429809" y="2507256"/>
            <a:ext cx="3943943" cy="3371411"/>
          </a:xfrm>
          <a:prstGeom prst="rect">
            <a:avLst/>
          </a:prstGeom>
        </p:spPr>
      </p:pic>
    </p:spTree>
    <p:extLst>
      <p:ext uri="{BB962C8B-B14F-4D97-AF65-F5344CB8AC3E}">
        <p14:creationId xmlns:p14="http://schemas.microsoft.com/office/powerpoint/2010/main" val="35590631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BERT= Encoder of Transformer</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66</a:t>
            </a:fld>
            <a:endParaRPr lang="en-US" dirty="0">
              <a:ea typeface="Segoe UI" panose="020B0502040204020203" pitchFamily="34" charset="0"/>
            </a:endParaRPr>
          </a:p>
        </p:txBody>
      </p:sp>
      <p:pic>
        <p:nvPicPr>
          <p:cNvPr id="2" name="圖片 1"/>
          <p:cNvPicPr>
            <a:picLocks noChangeAspect="1"/>
          </p:cNvPicPr>
          <p:nvPr/>
        </p:nvPicPr>
        <p:blipFill>
          <a:blip r:embed="rId3"/>
          <a:stretch>
            <a:fillRect/>
          </a:stretch>
        </p:blipFill>
        <p:spPr>
          <a:xfrm>
            <a:off x="2103089" y="1932369"/>
            <a:ext cx="7799322" cy="4679594"/>
          </a:xfrm>
          <a:prstGeom prst="rect">
            <a:avLst/>
          </a:prstGeom>
        </p:spPr>
      </p:pic>
    </p:spTree>
    <p:extLst>
      <p:ext uri="{BB962C8B-B14F-4D97-AF65-F5344CB8AC3E}">
        <p14:creationId xmlns:p14="http://schemas.microsoft.com/office/powerpoint/2010/main" val="41588845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BERT Structure</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67</a:t>
            </a:fld>
            <a:endParaRPr lang="en-US" dirty="0">
              <a:ea typeface="Segoe UI" panose="020B0502040204020203" pitchFamily="34" charset="0"/>
            </a:endParaRPr>
          </a:p>
        </p:txBody>
      </p:sp>
      <p:pic>
        <p:nvPicPr>
          <p:cNvPr id="5" name="圖片 4"/>
          <p:cNvPicPr>
            <a:picLocks noChangeAspect="1"/>
          </p:cNvPicPr>
          <p:nvPr/>
        </p:nvPicPr>
        <p:blipFill>
          <a:blip r:embed="rId3"/>
          <a:stretch>
            <a:fillRect/>
          </a:stretch>
        </p:blipFill>
        <p:spPr>
          <a:xfrm>
            <a:off x="342560" y="1882603"/>
            <a:ext cx="6744554" cy="3281368"/>
          </a:xfrm>
          <a:prstGeom prst="rect">
            <a:avLst/>
          </a:prstGeom>
        </p:spPr>
      </p:pic>
      <p:pic>
        <p:nvPicPr>
          <p:cNvPr id="6" name="圖片 5"/>
          <p:cNvPicPr>
            <a:picLocks noChangeAspect="1"/>
          </p:cNvPicPr>
          <p:nvPr/>
        </p:nvPicPr>
        <p:blipFill rotWithShape="1">
          <a:blip r:embed="rId4"/>
          <a:srcRect b="36251"/>
          <a:stretch/>
        </p:blipFill>
        <p:spPr>
          <a:xfrm>
            <a:off x="3729989" y="5163971"/>
            <a:ext cx="6714251" cy="1578525"/>
          </a:xfrm>
          <a:prstGeom prst="rect">
            <a:avLst/>
          </a:prstGeom>
        </p:spPr>
      </p:pic>
    </p:spTree>
    <p:extLst>
      <p:ext uri="{BB962C8B-B14F-4D97-AF65-F5344CB8AC3E}">
        <p14:creationId xmlns:p14="http://schemas.microsoft.com/office/powerpoint/2010/main" val="10255580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Training of BERT</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68</a:t>
            </a:fld>
            <a:endParaRPr lang="en-US" dirty="0">
              <a:ea typeface="Segoe UI" panose="020B0502040204020203" pitchFamily="34" charset="0"/>
            </a:endParaRPr>
          </a:p>
        </p:txBody>
      </p:sp>
      <p:pic>
        <p:nvPicPr>
          <p:cNvPr id="3" name="圖片 2"/>
          <p:cNvPicPr>
            <a:picLocks noChangeAspect="1"/>
          </p:cNvPicPr>
          <p:nvPr/>
        </p:nvPicPr>
        <p:blipFill>
          <a:blip r:embed="rId3"/>
          <a:stretch>
            <a:fillRect/>
          </a:stretch>
        </p:blipFill>
        <p:spPr>
          <a:xfrm>
            <a:off x="1476659" y="2087982"/>
            <a:ext cx="8788065" cy="3971957"/>
          </a:xfrm>
          <a:prstGeom prst="rect">
            <a:avLst/>
          </a:prstGeom>
        </p:spPr>
      </p:pic>
    </p:spTree>
    <p:extLst>
      <p:ext uri="{BB962C8B-B14F-4D97-AF65-F5344CB8AC3E}">
        <p14:creationId xmlns:p14="http://schemas.microsoft.com/office/powerpoint/2010/main" val="2894556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Key points of BERT</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69</a:t>
            </a:fld>
            <a:endParaRPr lang="en-US" dirty="0">
              <a:ea typeface="Segoe UI" panose="020B0502040204020203" pitchFamily="34" charset="0"/>
            </a:endParaRPr>
          </a:p>
        </p:txBody>
      </p:sp>
      <p:pic>
        <p:nvPicPr>
          <p:cNvPr id="3" name="圖片 2"/>
          <p:cNvPicPr>
            <a:picLocks noChangeAspect="1"/>
          </p:cNvPicPr>
          <p:nvPr/>
        </p:nvPicPr>
        <p:blipFill>
          <a:blip r:embed="rId3"/>
          <a:stretch>
            <a:fillRect/>
          </a:stretch>
        </p:blipFill>
        <p:spPr>
          <a:xfrm>
            <a:off x="1792498" y="2070057"/>
            <a:ext cx="8358870" cy="4486400"/>
          </a:xfrm>
          <a:prstGeom prst="rect">
            <a:avLst/>
          </a:prstGeom>
        </p:spPr>
      </p:pic>
    </p:spTree>
    <p:extLst>
      <p:ext uri="{BB962C8B-B14F-4D97-AF65-F5344CB8AC3E}">
        <p14:creationId xmlns:p14="http://schemas.microsoft.com/office/powerpoint/2010/main" val="3822408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Types</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1620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023" y="2650721"/>
            <a:ext cx="4330805" cy="995079"/>
          </a:xfrm>
          <a:prstGeom prst="rect">
            <a:avLst/>
          </a:prstGeom>
          <a:noFill/>
        </p:spPr>
        <p:txBody>
          <a:bodyPr wrap="square" rtlCol="0" anchor="ctr">
            <a:spAutoFit/>
          </a:bodyPr>
          <a:lstStyle/>
          <a:p>
            <a:pPr algn="ctr"/>
            <a:r>
              <a:rPr lang="en-US" altLang="ko-KR" sz="5866" dirty="0">
                <a:solidFill>
                  <a:schemeClr val="accent1">
                    <a:lumMod val="75000"/>
                  </a:schemeClr>
                </a:solidFill>
                <a:cs typeface="Arial" pitchFamily="34" charset="0"/>
              </a:rPr>
              <a:t>Thank You</a:t>
            </a:r>
            <a:endParaRPr lang="ko-KR" altLang="en-US" sz="5866" dirty="0">
              <a:solidFill>
                <a:schemeClr val="accent1">
                  <a:lumMod val="75000"/>
                </a:schemeClr>
              </a:solidFill>
              <a:cs typeface="Arial" pitchFamily="34" charset="0"/>
            </a:endParaRPr>
          </a:p>
        </p:txBody>
      </p:sp>
    </p:spTree>
    <p:extLst>
      <p:ext uri="{BB962C8B-B14F-4D97-AF65-F5344CB8AC3E}">
        <p14:creationId xmlns:p14="http://schemas.microsoft.com/office/powerpoint/2010/main" val="1374270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748381" y="1883040"/>
            <a:ext cx="2688944" cy="2464190"/>
          </a:xfrm>
          <a:prstGeom prst="rect">
            <a:avLst/>
          </a:prstGeom>
        </p:spPr>
      </p:pic>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Types of A.I.</a:t>
            </a:r>
          </a:p>
        </p:txBody>
      </p:sp>
      <p:cxnSp>
        <p:nvCxnSpPr>
          <p:cNvPr id="3" name="Straight Connector 2">
            <a:extLst>
              <a:ext uri="{FF2B5EF4-FFF2-40B4-BE49-F238E27FC236}">
                <a16:creationId xmlns:a16="http://schemas.microsoft.com/office/drawing/2014/main" id="{C27367EC-D624-4AA8-9796-F91C974FA1BA}"/>
              </a:ext>
            </a:extLst>
          </p:cNvPr>
          <p:cNvCxnSpPr>
            <a:cxnSpLocks/>
          </p:cNvCxnSpPr>
          <p:nvPr/>
        </p:nvCxnSpPr>
        <p:spPr>
          <a:xfrm flipV="1">
            <a:off x="1032867" y="2147504"/>
            <a:ext cx="4283442" cy="14111"/>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그룹 18">
            <a:extLst>
              <a:ext uri="{FF2B5EF4-FFF2-40B4-BE49-F238E27FC236}">
                <a16:creationId xmlns:a16="http://schemas.microsoft.com/office/drawing/2014/main" id="{D144EBB9-6F45-45B3-8F98-FD4ABE344C50}"/>
              </a:ext>
            </a:extLst>
          </p:cNvPr>
          <p:cNvGrpSpPr/>
          <p:nvPr/>
        </p:nvGrpSpPr>
        <p:grpSpPr>
          <a:xfrm>
            <a:off x="1298822" y="2291557"/>
            <a:ext cx="2492128" cy="989883"/>
            <a:chOff x="1316574" y="2133806"/>
            <a:chExt cx="1652623" cy="989653"/>
          </a:xfrm>
        </p:grpSpPr>
        <p:sp>
          <p:nvSpPr>
            <p:cNvPr id="6" name="TextBox 5">
              <a:extLst>
                <a:ext uri="{FF2B5EF4-FFF2-40B4-BE49-F238E27FC236}">
                  <a16:creationId xmlns:a16="http://schemas.microsoft.com/office/drawing/2014/main" id="{EF9CA652-AAC0-4133-BD29-ACA302B62717}"/>
                </a:ext>
              </a:extLst>
            </p:cNvPr>
            <p:cNvSpPr txBox="1"/>
            <p:nvPr/>
          </p:nvSpPr>
          <p:spPr>
            <a:xfrm>
              <a:off x="1316574" y="2384967"/>
              <a:ext cx="1644321" cy="738492"/>
            </a:xfrm>
            <a:prstGeom prst="rect">
              <a:avLst/>
            </a:prstGeom>
            <a:noFill/>
          </p:spPr>
          <p:txBody>
            <a:bodyPr wrap="square" lIns="0" tIns="0" rIns="0" bIns="0" rtlCol="0">
              <a:spAutoFit/>
            </a:bodyPr>
            <a:lstStyle/>
            <a:p>
              <a:pPr algn="just"/>
              <a:r>
                <a:rPr lang="en-US" altLang="ko-KR" sz="1200" dirty="0">
                  <a:solidFill>
                    <a:schemeClr val="tx1">
                      <a:lumMod val="75000"/>
                      <a:lumOff val="25000"/>
                    </a:schemeClr>
                  </a:solidFill>
                </a:rPr>
                <a:t>Make it smart likes a human beings.</a:t>
              </a:r>
            </a:p>
            <a:p>
              <a:pPr algn="just"/>
              <a:r>
                <a:rPr lang="en-US" altLang="ko-KR" sz="1200" dirty="0">
                  <a:solidFill>
                    <a:schemeClr val="tx1">
                      <a:lumMod val="75000"/>
                      <a:lumOff val="25000"/>
                    </a:schemeClr>
                  </a:solidFill>
                </a:rPr>
                <a:t>Strong A.I. is expected to do anything that human can do. It is an AI-complete or AI-hard problem.</a:t>
              </a:r>
            </a:p>
          </p:txBody>
        </p:sp>
        <p:sp>
          <p:nvSpPr>
            <p:cNvPr id="7"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Strong A.I.</a:t>
              </a:r>
            </a:p>
          </p:txBody>
        </p:sp>
      </p:grpSp>
      <p:cxnSp>
        <p:nvCxnSpPr>
          <p:cNvPr id="15" name="Straight Connector 14">
            <a:extLst>
              <a:ext uri="{FF2B5EF4-FFF2-40B4-BE49-F238E27FC236}">
                <a16:creationId xmlns:a16="http://schemas.microsoft.com/office/drawing/2014/main" id="{E4C9EAA5-C278-479C-AA8A-866D73546AE5}"/>
              </a:ext>
            </a:extLst>
          </p:cNvPr>
          <p:cNvCxnSpPr>
            <a:cxnSpLocks/>
          </p:cNvCxnSpPr>
          <p:nvPr/>
        </p:nvCxnSpPr>
        <p:spPr>
          <a:xfrm>
            <a:off x="6092853" y="4716750"/>
            <a:ext cx="3944256" cy="11527"/>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1D48D-5A93-4498-A4A1-F4A70817E4C5}"/>
              </a:ext>
            </a:extLst>
          </p:cNvPr>
          <p:cNvCxnSpPr/>
          <p:nvPr/>
        </p:nvCxnSpPr>
        <p:spPr>
          <a:xfrm flipH="1" flipV="1">
            <a:off x="6094266" y="4313644"/>
            <a:ext cx="1" cy="403106"/>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D084559-AB21-48FE-B783-B88EC3088814}"/>
              </a:ext>
            </a:extLst>
          </p:cNvPr>
          <p:cNvSpPr/>
          <p:nvPr/>
        </p:nvSpPr>
        <p:spPr>
          <a:xfrm>
            <a:off x="5081521" y="2402651"/>
            <a:ext cx="1626296" cy="107481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30" name="그룹 18">
            <a:extLst>
              <a:ext uri="{FF2B5EF4-FFF2-40B4-BE49-F238E27FC236}">
                <a16:creationId xmlns:a16="http://schemas.microsoft.com/office/drawing/2014/main" id="{D144EBB9-6F45-45B3-8F98-FD4ABE344C50}"/>
              </a:ext>
            </a:extLst>
          </p:cNvPr>
          <p:cNvGrpSpPr/>
          <p:nvPr/>
        </p:nvGrpSpPr>
        <p:grpSpPr>
          <a:xfrm>
            <a:off x="8122465" y="4969483"/>
            <a:ext cx="2997233" cy="620551"/>
            <a:chOff x="1316574" y="2133806"/>
            <a:chExt cx="1652623" cy="620407"/>
          </a:xfrm>
        </p:grpSpPr>
        <p:sp>
          <p:nvSpPr>
            <p:cNvPr id="31" name="TextBox 5">
              <a:extLst>
                <a:ext uri="{FF2B5EF4-FFF2-40B4-BE49-F238E27FC236}">
                  <a16:creationId xmlns:a16="http://schemas.microsoft.com/office/drawing/2014/main" id="{EF9CA652-AAC0-4133-BD29-ACA302B62717}"/>
                </a:ext>
              </a:extLst>
            </p:cNvPr>
            <p:cNvSpPr txBox="1"/>
            <p:nvPr/>
          </p:nvSpPr>
          <p:spPr>
            <a:xfrm>
              <a:off x="1316574" y="2384967"/>
              <a:ext cx="1644321" cy="369246"/>
            </a:xfrm>
            <a:prstGeom prst="rect">
              <a:avLst/>
            </a:prstGeom>
            <a:noFill/>
          </p:spPr>
          <p:txBody>
            <a:bodyPr wrap="square" lIns="0" tIns="0" rIns="0" bIns="0" rtlCol="0">
              <a:spAutoFit/>
            </a:bodyPr>
            <a:lstStyle/>
            <a:p>
              <a:r>
                <a:rPr lang="en-US" altLang="ko-KR" sz="1200" dirty="0">
                  <a:solidFill>
                    <a:schemeClr val="tx1">
                      <a:lumMod val="75000"/>
                      <a:lumOff val="25000"/>
                    </a:schemeClr>
                  </a:solidFill>
                </a:rPr>
                <a:t>Make it to solve a specific problem.</a:t>
              </a:r>
            </a:p>
            <a:p>
              <a:r>
                <a:rPr lang="en-US" altLang="ko-KR" sz="1200" dirty="0">
                  <a:solidFill>
                    <a:schemeClr val="tx1">
                      <a:lumMod val="75000"/>
                      <a:lumOff val="25000"/>
                    </a:schemeClr>
                  </a:solidFill>
                </a:rPr>
                <a:t>For example, </a:t>
              </a:r>
              <a:r>
                <a:rPr lang="en-US" altLang="ko-KR" sz="1200" dirty="0" err="1">
                  <a:solidFill>
                    <a:schemeClr val="tx1">
                      <a:lumMod val="75000"/>
                      <a:lumOff val="25000"/>
                    </a:schemeClr>
                  </a:solidFill>
                </a:rPr>
                <a:t>Chatbot</a:t>
              </a:r>
              <a:r>
                <a:rPr lang="en-US" altLang="ko-KR" sz="1200" dirty="0">
                  <a:solidFill>
                    <a:schemeClr val="tx1">
                      <a:lumMod val="75000"/>
                      <a:lumOff val="25000"/>
                    </a:schemeClr>
                  </a:solidFill>
                </a:rPr>
                <a:t> or Object Detection.</a:t>
              </a:r>
            </a:p>
          </p:txBody>
        </p:sp>
        <p:sp>
          <p:nvSpPr>
            <p:cNvPr id="33"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Weak A.I.</a:t>
              </a:r>
            </a:p>
          </p:txBody>
        </p:sp>
      </p:grpSp>
      <p:sp>
        <p:nvSpPr>
          <p:cNvPr id="37" name="文字方塊 36"/>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583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Applications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A.I. Everywhere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225492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594FC286E543554397598ADAF8CE8520" ma:contentTypeVersion="0" ma:contentTypeDescription="建立新的文件。" ma:contentTypeScope="" ma:versionID="82c2e863f9581343b8b165ea73a8c730">
  <xsd:schema xmlns:xsd="http://www.w3.org/2001/XMLSchema" xmlns:xs="http://www.w3.org/2001/XMLSchema" xmlns:p="http://schemas.microsoft.com/office/2006/metadata/properties" targetNamespace="http://schemas.microsoft.com/office/2006/metadata/properties" ma:root="true" ma:fieldsID="24c17310a652e096ded0e006bc2e4e8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7180CC-A35E-42E3-92C2-75C0A69523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43AF761-BAB4-402C-BD5A-6EC4A70BB0BB}">
  <ds:schemaRefs>
    <ds:schemaRef ds:uri="http://schemas.openxmlformats.org/package/2006/metadata/core-properties"/>
    <ds:schemaRef ds:uri="http://schemas.microsoft.com/office/infopath/2007/PartnerControls"/>
    <ds:schemaRef ds:uri="http://purl.org/dc/terms/"/>
    <ds:schemaRef ds:uri="http://purl.org/dc/elements/1.1/"/>
    <ds:schemaRef ds:uri="http://www.w3.org/XML/1998/namespace"/>
    <ds:schemaRef ds:uri="http://purl.org/dc/dcmitype/"/>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97E55601-934A-49CF-9F3F-A70803415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1904</TotalTime>
  <Words>2409</Words>
  <Application>Microsoft Office PowerPoint</Application>
  <PresentationFormat>自訂</PresentationFormat>
  <Paragraphs>494</Paragraphs>
  <Slides>70</Slides>
  <Notes>11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70</vt:i4>
      </vt:variant>
    </vt:vector>
  </HeadingPairs>
  <TitlesOfParts>
    <vt:vector size="81" baseType="lpstr">
      <vt:lpstr>맑은 고딕</vt:lpstr>
      <vt:lpstr>微軟正黑體</vt:lpstr>
      <vt:lpstr>微軟正黑體 Light</vt:lpstr>
      <vt:lpstr>新細明體</vt:lpstr>
      <vt:lpstr>Arial</vt:lpstr>
      <vt:lpstr>Calibri</vt:lpstr>
      <vt:lpstr>Cambria Math</vt:lpstr>
      <vt:lpstr>Segoe UI</vt:lpstr>
      <vt:lpstr>Tahoma</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Recurrent Neural Network, RNN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What is attention?</vt:lpstr>
      <vt:lpstr>Why</vt:lpstr>
      <vt:lpstr>Transformer structure</vt:lpstr>
      <vt:lpstr>Transformer structure</vt:lpstr>
      <vt:lpstr>Transformer structure</vt:lpstr>
      <vt:lpstr>Transformer structure</vt:lpstr>
      <vt:lpstr>Results</vt:lpstr>
      <vt:lpstr>BERT= Encoder of Transformer</vt:lpstr>
      <vt:lpstr>BERT Structure</vt:lpstr>
      <vt:lpstr>Training of BERT</vt:lpstr>
      <vt:lpstr>Key points of BERT</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家瑋 張</cp:lastModifiedBy>
  <cp:revision>318</cp:revision>
  <dcterms:created xsi:type="dcterms:W3CDTF">2019-11-22T17:04:10Z</dcterms:created>
  <dcterms:modified xsi:type="dcterms:W3CDTF">2020-08-17T16:13:37Z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0x010100594FC286E543554397598ADAF8CE8520</vt:lpwstr>
  </property>
</Properties>
</file>